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26"/>
  </p:notesMasterIdLst>
  <p:sldIdLst>
    <p:sldId id="278" r:id="rId5"/>
    <p:sldId id="279" r:id="rId6"/>
    <p:sldId id="280" r:id="rId7"/>
    <p:sldId id="295" r:id="rId8"/>
    <p:sldId id="296" r:id="rId9"/>
    <p:sldId id="297" r:id="rId10"/>
    <p:sldId id="300" r:id="rId11"/>
    <p:sldId id="298" r:id="rId12"/>
    <p:sldId id="299" r:id="rId13"/>
    <p:sldId id="281" r:id="rId14"/>
    <p:sldId id="282" r:id="rId15"/>
    <p:sldId id="283" r:id="rId16"/>
    <p:sldId id="284" r:id="rId17"/>
    <p:sldId id="285" r:id="rId18"/>
    <p:sldId id="287" r:id="rId19"/>
    <p:sldId id="288" r:id="rId20"/>
    <p:sldId id="289" r:id="rId21"/>
    <p:sldId id="290" r:id="rId22"/>
    <p:sldId id="291" r:id="rId23"/>
    <p:sldId id="292" r:id="rId24"/>
    <p:sldId id="294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0" autoAdjust="0"/>
    <p:restoredTop sz="94619" autoAdjust="0"/>
  </p:normalViewPr>
  <p:slideViewPr>
    <p:cSldViewPr snapToGrid="0">
      <p:cViewPr varScale="1">
        <p:scale>
          <a:sx n="114" d="100"/>
          <a:sy n="114" d="100"/>
        </p:scale>
        <p:origin x="30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5E1A017-5500-4FD1-9468-677DC9FF98DC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25FB8688-AE2F-48F5-8684-D7C825AC98F0}">
      <dgm:prSet/>
      <dgm:spPr/>
      <dgm:t>
        <a:bodyPr/>
        <a:lstStyle/>
        <a:p>
          <a:r>
            <a:rPr lang="en-US"/>
            <a:t>K in KNN is a parameter that refers to the number of nearest neighbors to include in the majority voting process</a:t>
          </a:r>
        </a:p>
      </dgm:t>
    </dgm:pt>
    <dgm:pt modelId="{D37B9A7A-4FFC-43BE-ADAA-68883FB98093}" type="parTrans" cxnId="{AF76BED3-8DA1-49FE-ABF5-2398F59FE66F}">
      <dgm:prSet/>
      <dgm:spPr/>
      <dgm:t>
        <a:bodyPr/>
        <a:lstStyle/>
        <a:p>
          <a:endParaRPr lang="en-US"/>
        </a:p>
      </dgm:t>
    </dgm:pt>
    <dgm:pt modelId="{0D60B190-BFCB-4707-A083-1BC4EC9A0093}" type="sibTrans" cxnId="{AF76BED3-8DA1-49FE-ABF5-2398F59FE66F}">
      <dgm:prSet/>
      <dgm:spPr/>
      <dgm:t>
        <a:bodyPr/>
        <a:lstStyle/>
        <a:p>
          <a:endParaRPr lang="en-US"/>
        </a:p>
      </dgm:t>
    </dgm:pt>
    <dgm:pt modelId="{10F3AE21-A5A5-401E-93B8-89A0787D239E}">
      <dgm:prSet/>
      <dgm:spPr/>
      <dgm:t>
        <a:bodyPr/>
        <a:lstStyle/>
        <a:p>
          <a:r>
            <a:rPr lang="en-US"/>
            <a:t>A data point is classified by majority votes from its 5 nearest neighbors</a:t>
          </a:r>
        </a:p>
      </dgm:t>
    </dgm:pt>
    <dgm:pt modelId="{692618BF-A8E5-4B9D-BC0E-2D19F21918FC}" type="parTrans" cxnId="{C919AB26-403E-4C37-86DD-95581315C51D}">
      <dgm:prSet/>
      <dgm:spPr/>
      <dgm:t>
        <a:bodyPr/>
        <a:lstStyle/>
        <a:p>
          <a:endParaRPr lang="en-US"/>
        </a:p>
      </dgm:t>
    </dgm:pt>
    <dgm:pt modelId="{602D2BFC-5273-4CFB-B3C3-892BFC1F6632}" type="sibTrans" cxnId="{C919AB26-403E-4C37-86DD-95581315C51D}">
      <dgm:prSet/>
      <dgm:spPr/>
      <dgm:t>
        <a:bodyPr/>
        <a:lstStyle/>
        <a:p>
          <a:endParaRPr lang="en-US"/>
        </a:p>
      </dgm:t>
    </dgm:pt>
    <dgm:pt modelId="{BF296A7C-EF6E-4F7E-AA0D-7FDB9F355F71}">
      <dgm:prSet/>
      <dgm:spPr/>
      <dgm:t>
        <a:bodyPr/>
        <a:lstStyle/>
        <a:p>
          <a:r>
            <a:rPr lang="en-US"/>
            <a:t>The unknown point would be classified as RED, since 4 out of 5 neighbors are RED</a:t>
          </a:r>
        </a:p>
      </dgm:t>
    </dgm:pt>
    <dgm:pt modelId="{233B2F38-9AAA-44BC-92EF-8A8C1C68577F}" type="parTrans" cxnId="{6E906A21-2540-4BB0-8428-ABB0EEFDF886}">
      <dgm:prSet/>
      <dgm:spPr/>
      <dgm:t>
        <a:bodyPr/>
        <a:lstStyle/>
        <a:p>
          <a:endParaRPr lang="en-US"/>
        </a:p>
      </dgm:t>
    </dgm:pt>
    <dgm:pt modelId="{D7370204-7CC2-478F-B3D3-713FDD18A66C}" type="sibTrans" cxnId="{6E906A21-2540-4BB0-8428-ABB0EEFDF886}">
      <dgm:prSet/>
      <dgm:spPr/>
      <dgm:t>
        <a:bodyPr/>
        <a:lstStyle/>
        <a:p>
          <a:endParaRPr lang="en-US"/>
        </a:p>
      </dgm:t>
    </dgm:pt>
    <dgm:pt modelId="{8948F4C9-9C38-4F93-9C1D-276CDE6AD7D9}" type="pres">
      <dgm:prSet presAssocID="{65E1A017-5500-4FD1-9468-677DC9FF98DC}" presName="outerComposite" presStyleCnt="0">
        <dgm:presLayoutVars>
          <dgm:chMax val="5"/>
          <dgm:dir/>
          <dgm:resizeHandles val="exact"/>
        </dgm:presLayoutVars>
      </dgm:prSet>
      <dgm:spPr/>
    </dgm:pt>
    <dgm:pt modelId="{AC59632C-E5BB-482B-A1F1-369DF2E9BD9D}" type="pres">
      <dgm:prSet presAssocID="{65E1A017-5500-4FD1-9468-677DC9FF98DC}" presName="dummyMaxCanvas" presStyleCnt="0">
        <dgm:presLayoutVars/>
      </dgm:prSet>
      <dgm:spPr/>
    </dgm:pt>
    <dgm:pt modelId="{ADD5C283-E8ED-49DF-8358-A622C6C8ED25}" type="pres">
      <dgm:prSet presAssocID="{65E1A017-5500-4FD1-9468-677DC9FF98DC}" presName="ThreeNodes_1" presStyleLbl="node1" presStyleIdx="0" presStyleCnt="3">
        <dgm:presLayoutVars>
          <dgm:bulletEnabled val="1"/>
        </dgm:presLayoutVars>
      </dgm:prSet>
      <dgm:spPr/>
    </dgm:pt>
    <dgm:pt modelId="{1689C22D-A895-4B3C-AC2F-DB090BBC7954}" type="pres">
      <dgm:prSet presAssocID="{65E1A017-5500-4FD1-9468-677DC9FF98DC}" presName="ThreeNodes_2" presStyleLbl="node1" presStyleIdx="1" presStyleCnt="3">
        <dgm:presLayoutVars>
          <dgm:bulletEnabled val="1"/>
        </dgm:presLayoutVars>
      </dgm:prSet>
      <dgm:spPr/>
    </dgm:pt>
    <dgm:pt modelId="{39DF599D-98FF-45E3-9B29-2738F084B354}" type="pres">
      <dgm:prSet presAssocID="{65E1A017-5500-4FD1-9468-677DC9FF98DC}" presName="ThreeNodes_3" presStyleLbl="node1" presStyleIdx="2" presStyleCnt="3">
        <dgm:presLayoutVars>
          <dgm:bulletEnabled val="1"/>
        </dgm:presLayoutVars>
      </dgm:prSet>
      <dgm:spPr/>
    </dgm:pt>
    <dgm:pt modelId="{FAF8A55B-91CC-49AA-BB51-1AF857FB87FE}" type="pres">
      <dgm:prSet presAssocID="{65E1A017-5500-4FD1-9468-677DC9FF98DC}" presName="ThreeConn_1-2" presStyleLbl="fgAccFollowNode1" presStyleIdx="0" presStyleCnt="2">
        <dgm:presLayoutVars>
          <dgm:bulletEnabled val="1"/>
        </dgm:presLayoutVars>
      </dgm:prSet>
      <dgm:spPr/>
    </dgm:pt>
    <dgm:pt modelId="{67683B6E-2F06-4762-8964-A545953E0025}" type="pres">
      <dgm:prSet presAssocID="{65E1A017-5500-4FD1-9468-677DC9FF98DC}" presName="ThreeConn_2-3" presStyleLbl="fgAccFollowNode1" presStyleIdx="1" presStyleCnt="2">
        <dgm:presLayoutVars>
          <dgm:bulletEnabled val="1"/>
        </dgm:presLayoutVars>
      </dgm:prSet>
      <dgm:spPr/>
    </dgm:pt>
    <dgm:pt modelId="{E798A206-61ED-4378-8D81-E1B28F57E896}" type="pres">
      <dgm:prSet presAssocID="{65E1A017-5500-4FD1-9468-677DC9FF98DC}" presName="ThreeNodes_1_text" presStyleLbl="node1" presStyleIdx="2" presStyleCnt="3">
        <dgm:presLayoutVars>
          <dgm:bulletEnabled val="1"/>
        </dgm:presLayoutVars>
      </dgm:prSet>
      <dgm:spPr/>
    </dgm:pt>
    <dgm:pt modelId="{A1F58DB6-8369-4FEB-9177-3F75B949D8C8}" type="pres">
      <dgm:prSet presAssocID="{65E1A017-5500-4FD1-9468-677DC9FF98DC}" presName="ThreeNodes_2_text" presStyleLbl="node1" presStyleIdx="2" presStyleCnt="3">
        <dgm:presLayoutVars>
          <dgm:bulletEnabled val="1"/>
        </dgm:presLayoutVars>
      </dgm:prSet>
      <dgm:spPr/>
    </dgm:pt>
    <dgm:pt modelId="{115AB4BA-540A-4B1A-9F88-034D22540CCF}" type="pres">
      <dgm:prSet presAssocID="{65E1A017-5500-4FD1-9468-677DC9FF98DC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D0BB4E19-64C8-4721-A974-6C6C2B747FB2}" type="presOf" srcId="{25FB8688-AE2F-48F5-8684-D7C825AC98F0}" destId="{E798A206-61ED-4378-8D81-E1B28F57E896}" srcOrd="1" destOrd="0" presId="urn:microsoft.com/office/officeart/2005/8/layout/vProcess5"/>
    <dgm:cxn modelId="{6E906A21-2540-4BB0-8428-ABB0EEFDF886}" srcId="{65E1A017-5500-4FD1-9468-677DC9FF98DC}" destId="{BF296A7C-EF6E-4F7E-AA0D-7FDB9F355F71}" srcOrd="2" destOrd="0" parTransId="{233B2F38-9AAA-44BC-92EF-8A8C1C68577F}" sibTransId="{D7370204-7CC2-478F-B3D3-713FDD18A66C}"/>
    <dgm:cxn modelId="{C919AB26-403E-4C37-86DD-95581315C51D}" srcId="{65E1A017-5500-4FD1-9468-677DC9FF98DC}" destId="{10F3AE21-A5A5-401E-93B8-89A0787D239E}" srcOrd="1" destOrd="0" parTransId="{692618BF-A8E5-4B9D-BC0E-2D19F21918FC}" sibTransId="{602D2BFC-5273-4CFB-B3C3-892BFC1F6632}"/>
    <dgm:cxn modelId="{1F39853C-D5B0-4D56-B970-778E092E9324}" type="presOf" srcId="{BF296A7C-EF6E-4F7E-AA0D-7FDB9F355F71}" destId="{39DF599D-98FF-45E3-9B29-2738F084B354}" srcOrd="0" destOrd="0" presId="urn:microsoft.com/office/officeart/2005/8/layout/vProcess5"/>
    <dgm:cxn modelId="{2EF8B559-D3D0-4754-A5CF-4B5F40E04DE4}" type="presOf" srcId="{0D60B190-BFCB-4707-A083-1BC4EC9A0093}" destId="{FAF8A55B-91CC-49AA-BB51-1AF857FB87FE}" srcOrd="0" destOrd="0" presId="urn:microsoft.com/office/officeart/2005/8/layout/vProcess5"/>
    <dgm:cxn modelId="{6680BB7F-E6C2-4020-8CAD-5B960C124439}" type="presOf" srcId="{602D2BFC-5273-4CFB-B3C3-892BFC1F6632}" destId="{67683B6E-2F06-4762-8964-A545953E0025}" srcOrd="0" destOrd="0" presId="urn:microsoft.com/office/officeart/2005/8/layout/vProcess5"/>
    <dgm:cxn modelId="{C573FD96-6821-46C3-B203-DE1169D33C21}" type="presOf" srcId="{10F3AE21-A5A5-401E-93B8-89A0787D239E}" destId="{1689C22D-A895-4B3C-AC2F-DB090BBC7954}" srcOrd="0" destOrd="0" presId="urn:microsoft.com/office/officeart/2005/8/layout/vProcess5"/>
    <dgm:cxn modelId="{3BD30898-C72C-4101-85C9-8EEECF52D7A6}" type="presOf" srcId="{10F3AE21-A5A5-401E-93B8-89A0787D239E}" destId="{A1F58DB6-8369-4FEB-9177-3F75B949D8C8}" srcOrd="1" destOrd="0" presId="urn:microsoft.com/office/officeart/2005/8/layout/vProcess5"/>
    <dgm:cxn modelId="{5611FDA6-1649-4201-954A-70E5876CF7B0}" type="presOf" srcId="{65E1A017-5500-4FD1-9468-677DC9FF98DC}" destId="{8948F4C9-9C38-4F93-9C1D-276CDE6AD7D9}" srcOrd="0" destOrd="0" presId="urn:microsoft.com/office/officeart/2005/8/layout/vProcess5"/>
    <dgm:cxn modelId="{75C0D2BB-48A0-48EA-B80A-F5480D09E20B}" type="presOf" srcId="{BF296A7C-EF6E-4F7E-AA0D-7FDB9F355F71}" destId="{115AB4BA-540A-4B1A-9F88-034D22540CCF}" srcOrd="1" destOrd="0" presId="urn:microsoft.com/office/officeart/2005/8/layout/vProcess5"/>
    <dgm:cxn modelId="{AF76BED3-8DA1-49FE-ABF5-2398F59FE66F}" srcId="{65E1A017-5500-4FD1-9468-677DC9FF98DC}" destId="{25FB8688-AE2F-48F5-8684-D7C825AC98F0}" srcOrd="0" destOrd="0" parTransId="{D37B9A7A-4FFC-43BE-ADAA-68883FB98093}" sibTransId="{0D60B190-BFCB-4707-A083-1BC4EC9A0093}"/>
    <dgm:cxn modelId="{A88479E3-7AD7-492C-9380-D124BB17473F}" type="presOf" srcId="{25FB8688-AE2F-48F5-8684-D7C825AC98F0}" destId="{ADD5C283-E8ED-49DF-8358-A622C6C8ED25}" srcOrd="0" destOrd="0" presId="urn:microsoft.com/office/officeart/2005/8/layout/vProcess5"/>
    <dgm:cxn modelId="{FBF7EC45-159C-41FF-9704-66830A1208B2}" type="presParOf" srcId="{8948F4C9-9C38-4F93-9C1D-276CDE6AD7D9}" destId="{AC59632C-E5BB-482B-A1F1-369DF2E9BD9D}" srcOrd="0" destOrd="0" presId="urn:microsoft.com/office/officeart/2005/8/layout/vProcess5"/>
    <dgm:cxn modelId="{89FA81EE-4186-402C-BE5A-7BE3CBE07D67}" type="presParOf" srcId="{8948F4C9-9C38-4F93-9C1D-276CDE6AD7D9}" destId="{ADD5C283-E8ED-49DF-8358-A622C6C8ED25}" srcOrd="1" destOrd="0" presId="urn:microsoft.com/office/officeart/2005/8/layout/vProcess5"/>
    <dgm:cxn modelId="{7A395F86-15D0-4371-9D33-2BB82ACAE51B}" type="presParOf" srcId="{8948F4C9-9C38-4F93-9C1D-276CDE6AD7D9}" destId="{1689C22D-A895-4B3C-AC2F-DB090BBC7954}" srcOrd="2" destOrd="0" presId="urn:microsoft.com/office/officeart/2005/8/layout/vProcess5"/>
    <dgm:cxn modelId="{059BB472-E548-43C4-99AA-39BBAFD67898}" type="presParOf" srcId="{8948F4C9-9C38-4F93-9C1D-276CDE6AD7D9}" destId="{39DF599D-98FF-45E3-9B29-2738F084B354}" srcOrd="3" destOrd="0" presId="urn:microsoft.com/office/officeart/2005/8/layout/vProcess5"/>
    <dgm:cxn modelId="{813E4125-2E28-4336-8030-A002E38F6F3D}" type="presParOf" srcId="{8948F4C9-9C38-4F93-9C1D-276CDE6AD7D9}" destId="{FAF8A55B-91CC-49AA-BB51-1AF857FB87FE}" srcOrd="4" destOrd="0" presId="urn:microsoft.com/office/officeart/2005/8/layout/vProcess5"/>
    <dgm:cxn modelId="{A0655827-4553-40A3-A9D4-75265C7F4A58}" type="presParOf" srcId="{8948F4C9-9C38-4F93-9C1D-276CDE6AD7D9}" destId="{67683B6E-2F06-4762-8964-A545953E0025}" srcOrd="5" destOrd="0" presId="urn:microsoft.com/office/officeart/2005/8/layout/vProcess5"/>
    <dgm:cxn modelId="{716E71CD-81F5-417F-A07C-1D59A6457241}" type="presParOf" srcId="{8948F4C9-9C38-4F93-9C1D-276CDE6AD7D9}" destId="{E798A206-61ED-4378-8D81-E1B28F57E896}" srcOrd="6" destOrd="0" presId="urn:microsoft.com/office/officeart/2005/8/layout/vProcess5"/>
    <dgm:cxn modelId="{8ED86E0A-57BB-4B24-A6B8-101CBD484B0C}" type="presParOf" srcId="{8948F4C9-9C38-4F93-9C1D-276CDE6AD7D9}" destId="{A1F58DB6-8369-4FEB-9177-3F75B949D8C8}" srcOrd="7" destOrd="0" presId="urn:microsoft.com/office/officeart/2005/8/layout/vProcess5"/>
    <dgm:cxn modelId="{DC8DCB62-08A0-4D45-A271-7C14EF83BAE9}" type="presParOf" srcId="{8948F4C9-9C38-4F93-9C1D-276CDE6AD7D9}" destId="{115AB4BA-540A-4B1A-9F88-034D22540CCF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2DF7226-5027-46B2-92B2-BDA21EB0F1B3}" type="doc">
      <dgm:prSet loTypeId="urn:microsoft.com/office/officeart/2005/8/layout/hierarchy3" loCatId="hierarchy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9396629C-4EB7-4F88-9B58-9CA9A882C581}">
      <dgm:prSet custT="1"/>
      <dgm:spPr/>
      <dgm:t>
        <a:bodyPr/>
        <a:lstStyle/>
        <a:p>
          <a:r>
            <a:rPr lang="en-US" sz="2800"/>
            <a:t>Data is labeled</a:t>
          </a:r>
        </a:p>
      </dgm:t>
    </dgm:pt>
    <dgm:pt modelId="{1DFEBF94-7C08-45F9-81E4-6CA4E89AEAFD}" type="parTrans" cxnId="{214FB913-8F4B-4572-A991-53F9BB8A831B}">
      <dgm:prSet/>
      <dgm:spPr/>
      <dgm:t>
        <a:bodyPr/>
        <a:lstStyle/>
        <a:p>
          <a:endParaRPr lang="en-US"/>
        </a:p>
      </dgm:t>
    </dgm:pt>
    <dgm:pt modelId="{5673A268-95D9-409C-8392-9C36448D0CEF}" type="sibTrans" cxnId="{214FB913-8F4B-4572-A991-53F9BB8A831B}">
      <dgm:prSet/>
      <dgm:spPr/>
      <dgm:t>
        <a:bodyPr/>
        <a:lstStyle/>
        <a:p>
          <a:endParaRPr lang="en-US"/>
        </a:p>
      </dgm:t>
    </dgm:pt>
    <dgm:pt modelId="{C1913AEE-7337-439F-8CDE-6A192E2A0C82}">
      <dgm:prSet custT="1"/>
      <dgm:spPr/>
      <dgm:t>
        <a:bodyPr/>
        <a:lstStyle/>
        <a:p>
          <a:r>
            <a:rPr lang="en-US" sz="2800"/>
            <a:t>Data is noise-free</a:t>
          </a:r>
        </a:p>
      </dgm:t>
    </dgm:pt>
    <dgm:pt modelId="{D3C2B134-F651-4EF5-8103-E5E546C0D9CB}" type="parTrans" cxnId="{0B74D9DB-E81C-4DBC-B8A3-8A1E80639B41}">
      <dgm:prSet/>
      <dgm:spPr/>
      <dgm:t>
        <a:bodyPr/>
        <a:lstStyle/>
        <a:p>
          <a:endParaRPr lang="en-US"/>
        </a:p>
      </dgm:t>
    </dgm:pt>
    <dgm:pt modelId="{7E10AD30-DD5F-43D2-9361-B496CB1D549E}" type="sibTrans" cxnId="{0B74D9DB-E81C-4DBC-B8A3-8A1E80639B41}">
      <dgm:prSet/>
      <dgm:spPr/>
      <dgm:t>
        <a:bodyPr/>
        <a:lstStyle/>
        <a:p>
          <a:endParaRPr lang="en-US"/>
        </a:p>
      </dgm:t>
    </dgm:pt>
    <dgm:pt modelId="{67051358-119B-40EE-9713-A83ACB4949F5}">
      <dgm:prSet custT="1"/>
      <dgm:spPr/>
      <dgm:t>
        <a:bodyPr/>
        <a:lstStyle/>
        <a:p>
          <a:r>
            <a:rPr lang="en-US" sz="2800" dirty="0"/>
            <a:t>Dataset is small</a:t>
          </a:r>
        </a:p>
      </dgm:t>
    </dgm:pt>
    <dgm:pt modelId="{BFEF3AA0-20E0-4B7C-ACF0-6412DEEEDC48}" type="parTrans" cxnId="{61DF1793-8CEF-4C76-B2DE-A4BCD256693D}">
      <dgm:prSet/>
      <dgm:spPr/>
      <dgm:t>
        <a:bodyPr/>
        <a:lstStyle/>
        <a:p>
          <a:endParaRPr lang="en-US"/>
        </a:p>
      </dgm:t>
    </dgm:pt>
    <dgm:pt modelId="{A92992C3-808E-48C5-811F-6003754B3239}" type="sibTrans" cxnId="{61DF1793-8CEF-4C76-B2DE-A4BCD256693D}">
      <dgm:prSet/>
      <dgm:spPr/>
      <dgm:t>
        <a:bodyPr/>
        <a:lstStyle/>
        <a:p>
          <a:endParaRPr lang="en-US"/>
        </a:p>
      </dgm:t>
    </dgm:pt>
    <dgm:pt modelId="{00C402D7-F266-406D-844E-A65B49047444}" type="pres">
      <dgm:prSet presAssocID="{E2DF7226-5027-46B2-92B2-BDA21EB0F1B3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DAC7D6DA-840B-4786-97B1-71E38DE72127}" type="pres">
      <dgm:prSet presAssocID="{9396629C-4EB7-4F88-9B58-9CA9A882C581}" presName="root" presStyleCnt="0"/>
      <dgm:spPr/>
    </dgm:pt>
    <dgm:pt modelId="{4B1E06B6-A57A-46A6-BD5A-4FBCF8B9D2F5}" type="pres">
      <dgm:prSet presAssocID="{9396629C-4EB7-4F88-9B58-9CA9A882C581}" presName="rootComposite" presStyleCnt="0"/>
      <dgm:spPr/>
    </dgm:pt>
    <dgm:pt modelId="{29092725-25A2-4642-86B4-6B7658DAAF89}" type="pres">
      <dgm:prSet presAssocID="{9396629C-4EB7-4F88-9B58-9CA9A882C581}" presName="rootText" presStyleLbl="node1" presStyleIdx="0" presStyleCnt="3" custScaleX="94401" custScaleY="67443"/>
      <dgm:spPr/>
    </dgm:pt>
    <dgm:pt modelId="{16710CDA-72F9-4421-BF5C-DA721760BABB}" type="pres">
      <dgm:prSet presAssocID="{9396629C-4EB7-4F88-9B58-9CA9A882C581}" presName="rootConnector" presStyleLbl="node1" presStyleIdx="0" presStyleCnt="3"/>
      <dgm:spPr/>
    </dgm:pt>
    <dgm:pt modelId="{76B0E711-AAF3-4241-A713-C8B30AF2EBCE}" type="pres">
      <dgm:prSet presAssocID="{9396629C-4EB7-4F88-9B58-9CA9A882C581}" presName="childShape" presStyleCnt="0"/>
      <dgm:spPr/>
    </dgm:pt>
    <dgm:pt modelId="{E723DBCC-0711-4183-A7AC-871F623804CB}" type="pres">
      <dgm:prSet presAssocID="{C1913AEE-7337-439F-8CDE-6A192E2A0C82}" presName="root" presStyleCnt="0"/>
      <dgm:spPr/>
    </dgm:pt>
    <dgm:pt modelId="{7B8D349C-A052-48FE-9541-41733674D149}" type="pres">
      <dgm:prSet presAssocID="{C1913AEE-7337-439F-8CDE-6A192E2A0C82}" presName="rootComposite" presStyleCnt="0"/>
      <dgm:spPr/>
    </dgm:pt>
    <dgm:pt modelId="{777F8B7D-14B4-4752-B497-E9DF62B2E029}" type="pres">
      <dgm:prSet presAssocID="{C1913AEE-7337-439F-8CDE-6A192E2A0C82}" presName="rootText" presStyleLbl="node1" presStyleIdx="1" presStyleCnt="3" custScaleX="93818" custScaleY="67801"/>
      <dgm:spPr/>
    </dgm:pt>
    <dgm:pt modelId="{7BD710BB-44D1-415A-9E63-A038BA169951}" type="pres">
      <dgm:prSet presAssocID="{C1913AEE-7337-439F-8CDE-6A192E2A0C82}" presName="rootConnector" presStyleLbl="node1" presStyleIdx="1" presStyleCnt="3"/>
      <dgm:spPr/>
    </dgm:pt>
    <dgm:pt modelId="{2AD661CB-C378-4D04-9983-003047F8D8CA}" type="pres">
      <dgm:prSet presAssocID="{C1913AEE-7337-439F-8CDE-6A192E2A0C82}" presName="childShape" presStyleCnt="0"/>
      <dgm:spPr/>
    </dgm:pt>
    <dgm:pt modelId="{D2437136-2C4A-4A43-858B-9E396C4140A8}" type="pres">
      <dgm:prSet presAssocID="{67051358-119B-40EE-9713-A83ACB4949F5}" presName="root" presStyleCnt="0"/>
      <dgm:spPr/>
    </dgm:pt>
    <dgm:pt modelId="{48693D08-0065-4C3E-8A24-631B695717EC}" type="pres">
      <dgm:prSet presAssocID="{67051358-119B-40EE-9713-A83ACB4949F5}" presName="rootComposite" presStyleCnt="0"/>
      <dgm:spPr/>
    </dgm:pt>
    <dgm:pt modelId="{2E981267-A42C-4D0F-A75B-217AD48A9889}" type="pres">
      <dgm:prSet presAssocID="{67051358-119B-40EE-9713-A83ACB4949F5}" presName="rootText" presStyleLbl="node1" presStyleIdx="2" presStyleCnt="3" custScaleX="81420" custScaleY="66066"/>
      <dgm:spPr/>
    </dgm:pt>
    <dgm:pt modelId="{EE4876F3-CEE7-414C-BF0F-F311F2055850}" type="pres">
      <dgm:prSet presAssocID="{67051358-119B-40EE-9713-A83ACB4949F5}" presName="rootConnector" presStyleLbl="node1" presStyleIdx="2" presStyleCnt="3"/>
      <dgm:spPr/>
    </dgm:pt>
    <dgm:pt modelId="{820B652D-1224-40FE-B7D5-E6B32DC24E32}" type="pres">
      <dgm:prSet presAssocID="{67051358-119B-40EE-9713-A83ACB4949F5}" presName="childShape" presStyleCnt="0"/>
      <dgm:spPr/>
    </dgm:pt>
  </dgm:ptLst>
  <dgm:cxnLst>
    <dgm:cxn modelId="{214FB913-8F4B-4572-A991-53F9BB8A831B}" srcId="{E2DF7226-5027-46B2-92B2-BDA21EB0F1B3}" destId="{9396629C-4EB7-4F88-9B58-9CA9A882C581}" srcOrd="0" destOrd="0" parTransId="{1DFEBF94-7C08-45F9-81E4-6CA4E89AEAFD}" sibTransId="{5673A268-95D9-409C-8392-9C36448D0CEF}"/>
    <dgm:cxn modelId="{D5F36B3F-A579-4CFD-9F9A-26D1F9EAE8D5}" type="presOf" srcId="{C1913AEE-7337-439F-8CDE-6A192E2A0C82}" destId="{7BD710BB-44D1-415A-9E63-A038BA169951}" srcOrd="1" destOrd="0" presId="urn:microsoft.com/office/officeart/2005/8/layout/hierarchy3"/>
    <dgm:cxn modelId="{B3692F65-2855-4785-A56E-9DF5E9C4C434}" type="presOf" srcId="{67051358-119B-40EE-9713-A83ACB4949F5}" destId="{2E981267-A42C-4D0F-A75B-217AD48A9889}" srcOrd="0" destOrd="0" presId="urn:microsoft.com/office/officeart/2005/8/layout/hierarchy3"/>
    <dgm:cxn modelId="{61DF1793-8CEF-4C76-B2DE-A4BCD256693D}" srcId="{E2DF7226-5027-46B2-92B2-BDA21EB0F1B3}" destId="{67051358-119B-40EE-9713-A83ACB4949F5}" srcOrd="2" destOrd="0" parTransId="{BFEF3AA0-20E0-4B7C-ACF0-6412DEEEDC48}" sibTransId="{A92992C3-808E-48C5-811F-6003754B3239}"/>
    <dgm:cxn modelId="{A1890EAD-87B4-44BC-A6DE-2FD81AF7F4D9}" type="presOf" srcId="{9396629C-4EB7-4F88-9B58-9CA9A882C581}" destId="{16710CDA-72F9-4421-BF5C-DA721760BABB}" srcOrd="1" destOrd="0" presId="urn:microsoft.com/office/officeart/2005/8/layout/hierarchy3"/>
    <dgm:cxn modelId="{B4F3F2B6-1488-4C5B-A89C-EB8B479E9DED}" type="presOf" srcId="{E2DF7226-5027-46B2-92B2-BDA21EB0F1B3}" destId="{00C402D7-F266-406D-844E-A65B49047444}" srcOrd="0" destOrd="0" presId="urn:microsoft.com/office/officeart/2005/8/layout/hierarchy3"/>
    <dgm:cxn modelId="{E7B06DC9-7DFE-4525-97E9-4906C96F7DCF}" type="presOf" srcId="{C1913AEE-7337-439F-8CDE-6A192E2A0C82}" destId="{777F8B7D-14B4-4752-B497-E9DF62B2E029}" srcOrd="0" destOrd="0" presId="urn:microsoft.com/office/officeart/2005/8/layout/hierarchy3"/>
    <dgm:cxn modelId="{DC56E5C9-9975-44A4-BDAC-BA797A8E22B1}" type="presOf" srcId="{9396629C-4EB7-4F88-9B58-9CA9A882C581}" destId="{29092725-25A2-4642-86B4-6B7658DAAF89}" srcOrd="0" destOrd="0" presId="urn:microsoft.com/office/officeart/2005/8/layout/hierarchy3"/>
    <dgm:cxn modelId="{0B74D9DB-E81C-4DBC-B8A3-8A1E80639B41}" srcId="{E2DF7226-5027-46B2-92B2-BDA21EB0F1B3}" destId="{C1913AEE-7337-439F-8CDE-6A192E2A0C82}" srcOrd="1" destOrd="0" parTransId="{D3C2B134-F651-4EF5-8103-E5E546C0D9CB}" sibTransId="{7E10AD30-DD5F-43D2-9361-B496CB1D549E}"/>
    <dgm:cxn modelId="{BB123CF6-EFAA-4CEF-9BC4-8A820531D969}" type="presOf" srcId="{67051358-119B-40EE-9713-A83ACB4949F5}" destId="{EE4876F3-CEE7-414C-BF0F-F311F2055850}" srcOrd="1" destOrd="0" presId="urn:microsoft.com/office/officeart/2005/8/layout/hierarchy3"/>
    <dgm:cxn modelId="{3C6DB186-F57D-423F-8988-97B4A0F635D9}" type="presParOf" srcId="{00C402D7-F266-406D-844E-A65B49047444}" destId="{DAC7D6DA-840B-4786-97B1-71E38DE72127}" srcOrd="0" destOrd="0" presId="urn:microsoft.com/office/officeart/2005/8/layout/hierarchy3"/>
    <dgm:cxn modelId="{D4089461-F47F-47F1-8163-78782F4065A5}" type="presParOf" srcId="{DAC7D6DA-840B-4786-97B1-71E38DE72127}" destId="{4B1E06B6-A57A-46A6-BD5A-4FBCF8B9D2F5}" srcOrd="0" destOrd="0" presId="urn:microsoft.com/office/officeart/2005/8/layout/hierarchy3"/>
    <dgm:cxn modelId="{FB19E438-AF9A-4D2C-B49E-D26BE7817B71}" type="presParOf" srcId="{4B1E06B6-A57A-46A6-BD5A-4FBCF8B9D2F5}" destId="{29092725-25A2-4642-86B4-6B7658DAAF89}" srcOrd="0" destOrd="0" presId="urn:microsoft.com/office/officeart/2005/8/layout/hierarchy3"/>
    <dgm:cxn modelId="{2F881E9D-BA14-48AA-9E8F-E059FEB62874}" type="presParOf" srcId="{4B1E06B6-A57A-46A6-BD5A-4FBCF8B9D2F5}" destId="{16710CDA-72F9-4421-BF5C-DA721760BABB}" srcOrd="1" destOrd="0" presId="urn:microsoft.com/office/officeart/2005/8/layout/hierarchy3"/>
    <dgm:cxn modelId="{DAF4B6E0-F442-4C97-A7B1-77F27F159FAA}" type="presParOf" srcId="{DAC7D6DA-840B-4786-97B1-71E38DE72127}" destId="{76B0E711-AAF3-4241-A713-C8B30AF2EBCE}" srcOrd="1" destOrd="0" presId="urn:microsoft.com/office/officeart/2005/8/layout/hierarchy3"/>
    <dgm:cxn modelId="{6DF96D62-0794-42C0-B065-4494D5E32F01}" type="presParOf" srcId="{00C402D7-F266-406D-844E-A65B49047444}" destId="{E723DBCC-0711-4183-A7AC-871F623804CB}" srcOrd="1" destOrd="0" presId="urn:microsoft.com/office/officeart/2005/8/layout/hierarchy3"/>
    <dgm:cxn modelId="{B245DA3B-C8F3-4050-B3BA-6C486EFD65DC}" type="presParOf" srcId="{E723DBCC-0711-4183-A7AC-871F623804CB}" destId="{7B8D349C-A052-48FE-9541-41733674D149}" srcOrd="0" destOrd="0" presId="urn:microsoft.com/office/officeart/2005/8/layout/hierarchy3"/>
    <dgm:cxn modelId="{18B5F60E-CE03-46DC-B3B8-2984538520B1}" type="presParOf" srcId="{7B8D349C-A052-48FE-9541-41733674D149}" destId="{777F8B7D-14B4-4752-B497-E9DF62B2E029}" srcOrd="0" destOrd="0" presId="urn:microsoft.com/office/officeart/2005/8/layout/hierarchy3"/>
    <dgm:cxn modelId="{2EEBB91A-F3CE-4A83-9B8B-DFC63C8BA7F6}" type="presParOf" srcId="{7B8D349C-A052-48FE-9541-41733674D149}" destId="{7BD710BB-44D1-415A-9E63-A038BA169951}" srcOrd="1" destOrd="0" presId="urn:microsoft.com/office/officeart/2005/8/layout/hierarchy3"/>
    <dgm:cxn modelId="{8C4C6BA4-C114-4C76-8C90-8D5F23355418}" type="presParOf" srcId="{E723DBCC-0711-4183-A7AC-871F623804CB}" destId="{2AD661CB-C378-4D04-9983-003047F8D8CA}" srcOrd="1" destOrd="0" presId="urn:microsoft.com/office/officeart/2005/8/layout/hierarchy3"/>
    <dgm:cxn modelId="{D1220DCF-DE07-46FD-9BB8-02D017AF787C}" type="presParOf" srcId="{00C402D7-F266-406D-844E-A65B49047444}" destId="{D2437136-2C4A-4A43-858B-9E396C4140A8}" srcOrd="2" destOrd="0" presId="urn:microsoft.com/office/officeart/2005/8/layout/hierarchy3"/>
    <dgm:cxn modelId="{F6520A0A-3C7F-482F-8522-261D89BE5639}" type="presParOf" srcId="{D2437136-2C4A-4A43-858B-9E396C4140A8}" destId="{48693D08-0065-4C3E-8A24-631B695717EC}" srcOrd="0" destOrd="0" presId="urn:microsoft.com/office/officeart/2005/8/layout/hierarchy3"/>
    <dgm:cxn modelId="{17C72C8A-0E8E-42DB-84AF-363FF9F643B4}" type="presParOf" srcId="{48693D08-0065-4C3E-8A24-631B695717EC}" destId="{2E981267-A42C-4D0F-A75B-217AD48A9889}" srcOrd="0" destOrd="0" presId="urn:microsoft.com/office/officeart/2005/8/layout/hierarchy3"/>
    <dgm:cxn modelId="{7E93C41D-80A3-482F-B4FA-088E0EB76D2A}" type="presParOf" srcId="{48693D08-0065-4C3E-8A24-631B695717EC}" destId="{EE4876F3-CEE7-414C-BF0F-F311F2055850}" srcOrd="1" destOrd="0" presId="urn:microsoft.com/office/officeart/2005/8/layout/hierarchy3"/>
    <dgm:cxn modelId="{022FC3BF-3F4B-4D42-8689-86B8F705FB6D}" type="presParOf" srcId="{D2437136-2C4A-4A43-858B-9E396C4140A8}" destId="{820B652D-1224-40FE-B7D5-E6B32DC24E32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D5C283-E8ED-49DF-8358-A622C6C8ED25}">
      <dsp:nvSpPr>
        <dsp:cNvPr id="0" name=""/>
        <dsp:cNvSpPr/>
      </dsp:nvSpPr>
      <dsp:spPr>
        <a:xfrm>
          <a:off x="0" y="0"/>
          <a:ext cx="8868566" cy="58688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K in KNN is a parameter that refers to the number of nearest neighbors to include in the majority voting process</a:t>
          </a:r>
        </a:p>
      </dsp:txBody>
      <dsp:txXfrm>
        <a:off x="17189" y="17189"/>
        <a:ext cx="8235268" cy="552511"/>
      </dsp:txXfrm>
    </dsp:sp>
    <dsp:sp modelId="{1689C22D-A895-4B3C-AC2F-DB090BBC7954}">
      <dsp:nvSpPr>
        <dsp:cNvPr id="0" name=""/>
        <dsp:cNvSpPr/>
      </dsp:nvSpPr>
      <dsp:spPr>
        <a:xfrm>
          <a:off x="782520" y="684704"/>
          <a:ext cx="8868566" cy="58688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A data point is classified by majority votes from its 5 nearest neighbors</a:t>
          </a:r>
        </a:p>
      </dsp:txBody>
      <dsp:txXfrm>
        <a:off x="799709" y="701893"/>
        <a:ext cx="7670190" cy="552511"/>
      </dsp:txXfrm>
    </dsp:sp>
    <dsp:sp modelId="{39DF599D-98FF-45E3-9B29-2738F084B354}">
      <dsp:nvSpPr>
        <dsp:cNvPr id="0" name=""/>
        <dsp:cNvSpPr/>
      </dsp:nvSpPr>
      <dsp:spPr>
        <a:xfrm>
          <a:off x="1565041" y="1369408"/>
          <a:ext cx="8868566" cy="58688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The unknown point would be classified as RED, since 4 out of 5 neighbors are RED</a:t>
          </a:r>
        </a:p>
      </dsp:txBody>
      <dsp:txXfrm>
        <a:off x="1582230" y="1386597"/>
        <a:ext cx="7670190" cy="552511"/>
      </dsp:txXfrm>
    </dsp:sp>
    <dsp:sp modelId="{FAF8A55B-91CC-49AA-BB51-1AF857FB87FE}">
      <dsp:nvSpPr>
        <dsp:cNvPr id="0" name=""/>
        <dsp:cNvSpPr/>
      </dsp:nvSpPr>
      <dsp:spPr>
        <a:xfrm>
          <a:off x="8487088" y="445057"/>
          <a:ext cx="381478" cy="381478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8572921" y="445057"/>
        <a:ext cx="209812" cy="287062"/>
      </dsp:txXfrm>
    </dsp:sp>
    <dsp:sp modelId="{67683B6E-2F06-4762-8964-A545953E0025}">
      <dsp:nvSpPr>
        <dsp:cNvPr id="0" name=""/>
        <dsp:cNvSpPr/>
      </dsp:nvSpPr>
      <dsp:spPr>
        <a:xfrm>
          <a:off x="9269609" y="1125849"/>
          <a:ext cx="381478" cy="381478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9355442" y="1125849"/>
        <a:ext cx="209812" cy="28706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092725-25A2-4642-86B4-6B7658DAAF89}">
      <dsp:nvSpPr>
        <dsp:cNvPr id="0" name=""/>
        <dsp:cNvSpPr/>
      </dsp:nvSpPr>
      <dsp:spPr>
        <a:xfrm>
          <a:off x="5840" y="1023278"/>
          <a:ext cx="3054366" cy="109106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Data is labeled</a:t>
          </a:r>
        </a:p>
      </dsp:txBody>
      <dsp:txXfrm>
        <a:off x="37796" y="1055234"/>
        <a:ext cx="2990454" cy="1027155"/>
      </dsp:txXfrm>
    </dsp:sp>
    <dsp:sp modelId="{777F8B7D-14B4-4752-B497-E9DF62B2E029}">
      <dsp:nvSpPr>
        <dsp:cNvPr id="0" name=""/>
        <dsp:cNvSpPr/>
      </dsp:nvSpPr>
      <dsp:spPr>
        <a:xfrm>
          <a:off x="3869087" y="1023278"/>
          <a:ext cx="3035503" cy="109685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-419932"/>
                <a:satOff val="22824"/>
                <a:lumOff val="-4216"/>
                <a:alphaOff val="0"/>
                <a:tint val="96000"/>
                <a:lumMod val="104000"/>
              </a:schemeClr>
            </a:gs>
            <a:gs pos="100000">
              <a:schemeClr val="accent5">
                <a:hueOff val="-419932"/>
                <a:satOff val="22824"/>
                <a:lumOff val="-4216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Data is noise-free</a:t>
          </a:r>
        </a:p>
      </dsp:txBody>
      <dsp:txXfrm>
        <a:off x="3901213" y="1055404"/>
        <a:ext cx="2971251" cy="1032606"/>
      </dsp:txXfrm>
    </dsp:sp>
    <dsp:sp modelId="{2E981267-A42C-4D0F-A75B-217AD48A9889}">
      <dsp:nvSpPr>
        <dsp:cNvPr id="0" name=""/>
        <dsp:cNvSpPr/>
      </dsp:nvSpPr>
      <dsp:spPr>
        <a:xfrm>
          <a:off x="7713471" y="1023278"/>
          <a:ext cx="2634363" cy="106879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-839865"/>
                <a:satOff val="45647"/>
                <a:lumOff val="-8432"/>
                <a:alphaOff val="0"/>
                <a:tint val="96000"/>
                <a:lumMod val="104000"/>
              </a:schemeClr>
            </a:gs>
            <a:gs pos="100000">
              <a:schemeClr val="accent5">
                <a:hueOff val="-839865"/>
                <a:satOff val="45647"/>
                <a:lumOff val="-8432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Dataset is small</a:t>
          </a:r>
        </a:p>
      </dsp:txBody>
      <dsp:txXfrm>
        <a:off x="7744775" y="1054582"/>
        <a:ext cx="2571755" cy="100618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D01546-198A-4195-BCF8-F0FF54C90E5E}" type="datetimeFigureOut">
              <a:rPr lang="en-US" smtClean="0"/>
              <a:t>09/19/2022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6DE88F-1F85-4A27-9D34-D74A50E7B0D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00918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78475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09/19/2022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7467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09/19/2022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95022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09/19/2022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3850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09/19/2022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752911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09/19/2022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50925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09/19/2022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6478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09/19/2022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2546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09/19/2022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48654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09/19/2022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401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09/19/2022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82058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09/19/2022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51203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09/19/2022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0940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09/19/2022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51302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09/19/2022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35569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09/19/2022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0567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09/19/2022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897835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6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6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Relationship Id="rId9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3.png"/><Relationship Id="rId5" Type="http://schemas.openxmlformats.org/officeDocument/2006/relationships/image" Target="../media/image7.jpeg"/><Relationship Id="rId4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8A1C807-B9AD-4C9B-BF9F-60F0342899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 useBgFill="1">
        <p:nvSpPr>
          <p:cNvPr id="103" name="Freeform 5">
            <a:extLst>
              <a:ext uri="{FF2B5EF4-FFF2-40B4-BE49-F238E27FC236}">
                <a16:creationId xmlns:a16="http://schemas.microsoft.com/office/drawing/2014/main" id="{FE469E50-3893-4ED6-92BA-2985C32B0C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7131809" y="1385982"/>
            <a:ext cx="4031414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:a16="http://schemas.microsoft.com/office/drawing/2014/main" xmlns:p14="http://schemas.microsoft.com/office/powerpoint/2010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89962" y="1673524"/>
            <a:ext cx="3485073" cy="2420504"/>
          </a:xfrm>
        </p:spPr>
        <p:txBody>
          <a:bodyPr>
            <a:normAutofit/>
          </a:bodyPr>
          <a:lstStyle/>
          <a:p>
            <a:pPr algn="l"/>
            <a:r>
              <a:rPr lang="en-US" sz="4000" dirty="0"/>
              <a:t>KNN Algorithm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89965" y="4157933"/>
            <a:ext cx="3485072" cy="1026544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Machine Learning</a:t>
            </a:r>
            <a:endParaRPr lang="en-US" sz="2300" dirty="0"/>
          </a:p>
        </p:txBody>
      </p:sp>
    </p:spTree>
    <p:extLst>
      <p:ext uri="{BB962C8B-B14F-4D97-AF65-F5344CB8AC3E}">
        <p14:creationId xmlns:p14="http://schemas.microsoft.com/office/powerpoint/2010/main" val="41678842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1B3897FC-A693-4656-8FCD-CF609C3B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52083289-50DF-5C1B-8336-ED26DC009F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667" y="491067"/>
            <a:ext cx="9214407" cy="1956298"/>
          </a:xfrm>
        </p:spPr>
        <p:txBody>
          <a:bodyPr anchor="ctr">
            <a:normAutofit/>
          </a:bodyPr>
          <a:lstStyle/>
          <a:p>
            <a:r>
              <a:rPr lang="en-US" sz="2400" dirty="0"/>
              <a:t>KNN Stores all available cases and classifies new cases based on a similarity measure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AFA527E-1FA3-486B-A15F-462F52807D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599" y="2012947"/>
            <a:ext cx="8230525" cy="4259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214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Content Placeholder 13">
            <a:extLst>
              <a:ext uri="{FF2B5EF4-FFF2-40B4-BE49-F238E27FC236}">
                <a16:creationId xmlns:a16="http://schemas.microsoft.com/office/drawing/2014/main" id="{8335EF75-A8FC-EB3A-D413-AA15A1A45675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367742" y="71967"/>
          <a:ext cx="10433608" cy="19562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29025B53-9D03-4EB5-9AA6-22B6B48544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8039" y="2109471"/>
            <a:ext cx="8144511" cy="4327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4312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6B051A4-96A7-4A11-9DAD-063A9C577F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5B67B9C-9B45-4084-9BB5-187071EE9A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56591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7AA2BF-3409-4EB9-BC5B-A83DBB213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4" y="741515"/>
            <a:ext cx="10353761" cy="1633340"/>
          </a:xfrm>
        </p:spPr>
        <p:txBody>
          <a:bodyPr>
            <a:normAutofit/>
          </a:bodyPr>
          <a:lstStyle/>
          <a:p>
            <a:r>
              <a:rPr lang="en-US" sz="4800" dirty="0">
                <a:solidFill>
                  <a:srgbClr val="FFFFFF"/>
                </a:solidFill>
              </a:rPr>
              <a:t>How do we choose the factor ‘K’?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9BD055C-517A-448A-8303-40859DA271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18479" y="2965450"/>
            <a:ext cx="4869266" cy="30464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586776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C3D9BD5-A493-4B97-963D-60135D5338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F759AF4-E342-4E60-8A32-C44A328F2F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ln w="15875" cap="sq" cmpd="sng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83744C-F26F-49DE-95F9-1750325020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4443" y="1023257"/>
            <a:ext cx="3732902" cy="4570457"/>
          </a:xfrm>
          <a:effectLst/>
        </p:spPr>
        <p:txBody>
          <a:bodyPr>
            <a:normAutofit/>
          </a:bodyPr>
          <a:lstStyle/>
          <a:p>
            <a:pPr algn="l"/>
            <a:r>
              <a:rPr lang="en-US" dirty="0"/>
              <a:t>To choose a value of K:</a:t>
            </a:r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49B2805-6469-407A-A68A-BB85AC8A8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68371" y="2057399"/>
            <a:ext cx="0" cy="27432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1E226FA-86FB-4AB1-90BE-48AD377B78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2560" y="1023257"/>
            <a:ext cx="6025645" cy="4570457"/>
          </a:xfrm>
          <a:effectLst/>
        </p:spPr>
        <p:txBody>
          <a:bodyPr anchor="ctr">
            <a:normAutofit/>
          </a:bodyPr>
          <a:lstStyle/>
          <a:p>
            <a:r>
              <a:rPr lang="en-US"/>
              <a:t>Sqrt(n), where n is the total number of data points</a:t>
            </a:r>
          </a:p>
          <a:p>
            <a:r>
              <a:rPr lang="en-US"/>
              <a:t>Odd value of K is selected to avoid confusion between two classes of data</a:t>
            </a:r>
          </a:p>
        </p:txBody>
      </p:sp>
    </p:spTree>
    <p:extLst>
      <p:ext uri="{BB962C8B-B14F-4D97-AF65-F5344CB8AC3E}">
        <p14:creationId xmlns:p14="http://schemas.microsoft.com/office/powerpoint/2010/main" val="19167979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5BAB7C38-AF9A-43A2-9B1C-F1DEBC80BC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676" cy="21087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003BA6-28ED-4774-BD5E-02BA0CD8B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When do we use KNN?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A8D526D7-C782-4F65-A21F-A6B40D869B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" t="2669" r="616"/>
          <a:stretch/>
        </p:blipFill>
        <p:spPr>
          <a:xfrm>
            <a:off x="-5325" y="2049331"/>
            <a:ext cx="12192001" cy="4808669"/>
          </a:xfrm>
          <a:prstGeom prst="rect">
            <a:avLst/>
          </a:prstGeom>
          <a:effectLst>
            <a:innerShdw blurRad="63500" dist="50800" dir="16200000">
              <a:prstClr val="black">
                <a:alpha val="50000"/>
              </a:prstClr>
            </a:innerShdw>
          </a:effectLst>
        </p:spPr>
      </p:pic>
      <p:graphicFrame>
        <p:nvGraphicFramePr>
          <p:cNvPr id="20" name="TextBox 3">
            <a:extLst>
              <a:ext uri="{FF2B5EF4-FFF2-40B4-BE49-F238E27FC236}">
                <a16:creationId xmlns:a16="http://schemas.microsoft.com/office/drawing/2014/main" id="{DA3871B6-36A7-7708-9A43-ED66C224EC7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4569713"/>
              </p:ext>
            </p:extLst>
          </p:nvPr>
        </p:nvGraphicFramePr>
        <p:xfrm>
          <a:off x="781917" y="1440769"/>
          <a:ext cx="10353675" cy="31434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7C5BCD78-53D6-47AF-99CE-A702063D25D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0135" y="3611950"/>
            <a:ext cx="2638793" cy="253400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BC13D5C-5446-43C2-933D-42A1BC518363}"/>
              </a:ext>
            </a:extLst>
          </p:cNvPr>
          <p:cNvSpPr txBox="1"/>
          <p:nvPr/>
        </p:nvSpPr>
        <p:spPr>
          <a:xfrm>
            <a:off x="1186020" y="3731565"/>
            <a:ext cx="632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F3C9AED-4CE0-4C8A-A2C1-934F97A1C86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58501" y="4414822"/>
            <a:ext cx="3091180" cy="167843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2849CEE-0C20-4C53-AAE0-3B05250914A7}"/>
              </a:ext>
            </a:extLst>
          </p:cNvPr>
          <p:cNvSpPr txBox="1"/>
          <p:nvPr/>
        </p:nvSpPr>
        <p:spPr>
          <a:xfrm>
            <a:off x="8482797" y="4414822"/>
            <a:ext cx="286605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Because KNN is a ‘last learner’</a:t>
            </a:r>
            <a:br>
              <a:rPr lang="en-US" dirty="0"/>
            </a:br>
            <a:r>
              <a:rPr lang="en-US" dirty="0"/>
              <a:t>i.e. doesn’t learn a discriminative function from the training set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7E4A3FE-4391-4E0F-B280-20B6BEECC6AF}"/>
              </a:ext>
            </a:extLst>
          </p:cNvPr>
          <p:cNvCxnSpPr>
            <a:cxnSpLocks/>
          </p:cNvCxnSpPr>
          <p:nvPr/>
        </p:nvCxnSpPr>
        <p:spPr>
          <a:xfrm>
            <a:off x="4230168" y="2705663"/>
            <a:ext cx="0" cy="326449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F61D74B-4112-45D3-B2F8-B7BE6BBB0549}"/>
              </a:ext>
            </a:extLst>
          </p:cNvPr>
          <p:cNvCxnSpPr>
            <a:cxnSpLocks/>
          </p:cNvCxnSpPr>
          <p:nvPr/>
        </p:nvCxnSpPr>
        <p:spPr>
          <a:xfrm>
            <a:off x="8091443" y="2622462"/>
            <a:ext cx="0" cy="326449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4081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AA2BF-3409-4EB9-BC5B-A83DBB213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4" y="741515"/>
            <a:ext cx="10353761" cy="1633340"/>
          </a:xfrm>
        </p:spPr>
        <p:txBody>
          <a:bodyPr>
            <a:normAutofit/>
          </a:bodyPr>
          <a:lstStyle/>
          <a:p>
            <a:r>
              <a:rPr lang="en-US" sz="4800" dirty="0">
                <a:solidFill>
                  <a:srgbClr val="FFFFFF"/>
                </a:solidFill>
              </a:rPr>
              <a:t>How does KNN Algorithm work?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9BD055C-517A-448A-8303-40859DA271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18479" y="2965450"/>
            <a:ext cx="4869266" cy="30464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176878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17">
            <a:extLst>
              <a:ext uri="{FF2B5EF4-FFF2-40B4-BE49-F238E27FC236}">
                <a16:creationId xmlns:a16="http://schemas.microsoft.com/office/drawing/2014/main" id="{E24F7045-1B8B-4422-9330-0BC8BF6065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19">
            <a:extLst>
              <a:ext uri="{FF2B5EF4-FFF2-40B4-BE49-F238E27FC236}">
                <a16:creationId xmlns:a16="http://schemas.microsoft.com/office/drawing/2014/main" id="{7ED0B3BD-E968-4364-878A-47D3A6AEF0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8E5BCBF-E5D0-444B-A584-4A5FF79F9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3347" y="482600"/>
            <a:ext cx="11240496" cy="5892800"/>
          </a:xfrm>
          <a:prstGeom prst="rect">
            <a:avLst/>
          </a:prstGeom>
          <a:noFill/>
          <a:ln w="190500">
            <a:solidFill>
              <a:schemeClr val="tx1">
                <a:alpha val="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57159C0A-083B-448B-9026-0380C146647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71983524"/>
              </p:ext>
            </p:extLst>
          </p:nvPr>
        </p:nvGraphicFramePr>
        <p:xfrm>
          <a:off x="3639714" y="2391093"/>
          <a:ext cx="4704186" cy="36572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32824">
                  <a:extLst>
                    <a:ext uri="{9D8B030D-6E8A-4147-A177-3AD203B41FA5}">
                      <a16:colId xmlns:a16="http://schemas.microsoft.com/office/drawing/2014/main" val="823356111"/>
                    </a:ext>
                  </a:extLst>
                </a:gridCol>
                <a:gridCol w="1427113">
                  <a:extLst>
                    <a:ext uri="{9D8B030D-6E8A-4147-A177-3AD203B41FA5}">
                      <a16:colId xmlns:a16="http://schemas.microsoft.com/office/drawing/2014/main" val="2273105450"/>
                    </a:ext>
                  </a:extLst>
                </a:gridCol>
                <a:gridCol w="1744249">
                  <a:extLst>
                    <a:ext uri="{9D8B030D-6E8A-4147-A177-3AD203B41FA5}">
                      <a16:colId xmlns:a16="http://schemas.microsoft.com/office/drawing/2014/main" val="3694011757"/>
                    </a:ext>
                  </a:extLst>
                </a:gridCol>
              </a:tblGrid>
              <a:tr h="3185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</a:rPr>
                        <a:t>Weight(x2)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</a:rPr>
                        <a:t>Height(y2)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</a:rPr>
                        <a:t>Class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97550957"/>
                  </a:ext>
                </a:extLst>
              </a:tr>
              <a:tr h="3185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51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167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Underweight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35358667"/>
                  </a:ext>
                </a:extLst>
              </a:tr>
              <a:tr h="3185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62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182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Normal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94761115"/>
                  </a:ext>
                </a:extLst>
              </a:tr>
              <a:tr h="3185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69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176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Normal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27908871"/>
                  </a:ext>
                </a:extLst>
              </a:tr>
              <a:tr h="3185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64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173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Normal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36880401"/>
                  </a:ext>
                </a:extLst>
              </a:tr>
              <a:tr h="3185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65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172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Normal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58703367"/>
                  </a:ext>
                </a:extLst>
              </a:tr>
              <a:tr h="3185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56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174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Underweight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43521887"/>
                  </a:ext>
                </a:extLst>
              </a:tr>
              <a:tr h="3185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58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169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Normal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71988147"/>
                  </a:ext>
                </a:extLst>
              </a:tr>
              <a:tr h="3185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57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173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Normal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45052652"/>
                  </a:ext>
                </a:extLst>
              </a:tr>
              <a:tr h="3185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55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170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Normal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42403604"/>
                  </a:ext>
                </a:extLst>
              </a:tr>
              <a:tr h="47183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</a:rPr>
                        <a:t>57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</a:rPr>
                        <a:t>170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</a:rPr>
                        <a:t>?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7507563"/>
                  </a:ext>
                </a:extLst>
              </a:tr>
            </a:tbl>
          </a:graphicData>
        </a:graphic>
      </p:graphicFrame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47D921A-5342-435C-B7B4-0B2642E82BF8}"/>
              </a:ext>
            </a:extLst>
          </p:cNvPr>
          <p:cNvSpPr/>
          <p:nvPr/>
        </p:nvSpPr>
        <p:spPr>
          <a:xfrm>
            <a:off x="2232869" y="1174459"/>
            <a:ext cx="7726261" cy="872455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On the basis of the given data we have to classify the below set as Normal or Underweight using KNN </a:t>
            </a:r>
          </a:p>
        </p:txBody>
      </p:sp>
    </p:spTree>
    <p:extLst>
      <p:ext uri="{BB962C8B-B14F-4D97-AF65-F5344CB8AC3E}">
        <p14:creationId xmlns:p14="http://schemas.microsoft.com/office/powerpoint/2010/main" val="35138425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A5265F-06B8-4876-9217-037D789955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Euclidean distance?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C1A5E92-3113-4CE5-ABF2-6FBA48106B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3473" y="1866900"/>
            <a:ext cx="5815656" cy="37147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0B4DDD5-DC89-451A-BED1-A39911AC4CBD}"/>
              </a:ext>
            </a:extLst>
          </p:cNvPr>
          <p:cNvSpPr txBox="1"/>
          <p:nvPr/>
        </p:nvSpPr>
        <p:spPr>
          <a:xfrm>
            <a:off x="563473" y="6063734"/>
            <a:ext cx="96457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https://www.analyticsvidhya.com/blog/2020/02/4-types-of-distance-metrics-in-machine-learning/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2859C0-4B0B-483F-B19C-CFAB3BC57D96}"/>
              </a:ext>
            </a:extLst>
          </p:cNvPr>
          <p:cNvSpPr txBox="1"/>
          <p:nvPr/>
        </p:nvSpPr>
        <p:spPr>
          <a:xfrm>
            <a:off x="6693030" y="2158738"/>
            <a:ext cx="526958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4 Types of Distance Metrics in Machine Learning</a:t>
            </a:r>
          </a:p>
          <a:p>
            <a:endParaRPr lang="en-US" sz="2000" dirty="0"/>
          </a:p>
          <a:p>
            <a:pPr marL="342900" indent="-342900">
              <a:buFont typeface="+mj-lt"/>
              <a:buAutoNum type="arabicPeriod"/>
            </a:pPr>
            <a:r>
              <a:rPr lang="en-US" sz="2000" dirty="0"/>
              <a:t>Euclidean Distance (</a:t>
            </a:r>
            <a:r>
              <a:rPr lang="zh-CN" altLang="en-US" sz="2000" dirty="0"/>
              <a:t>欧几里得距离</a:t>
            </a:r>
            <a:r>
              <a:rPr lang="en-US" sz="2000" dirty="0"/>
              <a:t>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/>
              <a:t>Manhattan Distance (</a:t>
            </a:r>
            <a:r>
              <a:rPr lang="zh-TW" altLang="en-US" sz="2000" dirty="0"/>
              <a:t>曼哈顿距离</a:t>
            </a:r>
            <a:r>
              <a:rPr lang="en-US" sz="2000" dirty="0"/>
              <a:t>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/>
              <a:t>Minkowski</a:t>
            </a:r>
            <a:r>
              <a:rPr lang="en-US" sz="2000" dirty="0"/>
              <a:t> Distance (</a:t>
            </a:r>
            <a:r>
              <a:rPr lang="zh-CN" altLang="en-US" sz="2000" dirty="0"/>
              <a:t>闵可夫斯基距离</a:t>
            </a:r>
            <a:r>
              <a:rPr lang="en-US" altLang="zh-CN" sz="2000" dirty="0"/>
              <a:t>)</a:t>
            </a:r>
            <a:endParaRPr lang="en-US" sz="2000" dirty="0"/>
          </a:p>
          <a:p>
            <a:pPr marL="342900" indent="-342900">
              <a:buFont typeface="+mj-lt"/>
              <a:buAutoNum type="arabicPeriod"/>
            </a:pPr>
            <a:r>
              <a:rPr lang="en-US" sz="2000" dirty="0"/>
              <a:t>Hamming Distance (</a:t>
            </a:r>
            <a:r>
              <a:rPr lang="zh-TW" altLang="en-US" sz="2000" dirty="0"/>
              <a:t>漢明距離</a:t>
            </a:r>
            <a:r>
              <a:rPr lang="en-US" sz="2000" dirty="0"/>
              <a:t>)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8363376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D7A9AA5A-F6B5-4D1A-9F8C-0B6D0D928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4">
            <a:extLst>
              <a:ext uri="{FF2B5EF4-FFF2-40B4-BE49-F238E27FC236}">
                <a16:creationId xmlns:a16="http://schemas.microsoft.com/office/drawing/2014/main" id="{C115FFBB-C8EA-4BA2-A5DD-FE3779505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998132"/>
            <a:ext cx="4333632" cy="3521077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FBDD9C17-674C-44EB-8010-E19FC3F9598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529" r="3" b="2744"/>
          <a:stretch/>
        </p:blipFill>
        <p:spPr>
          <a:xfrm>
            <a:off x="294591" y="1414835"/>
            <a:ext cx="5573249" cy="4466324"/>
          </a:xfrm>
          <a:prstGeom prst="rect">
            <a:avLst/>
          </a:prstGeom>
        </p:spPr>
      </p:pic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01BB448D-5F7D-5ADB-398D-F47A7A77A8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62431" y="1927903"/>
            <a:ext cx="5546272" cy="3661533"/>
          </a:xfrm>
        </p:spPr>
        <p:txBody>
          <a:bodyPr anchor="ctr">
            <a:normAutofit/>
          </a:bodyPr>
          <a:lstStyle/>
          <a:p>
            <a:r>
              <a:rPr lang="en-US" dirty="0" err="1"/>
              <a:t>dist</a:t>
            </a:r>
            <a:r>
              <a:rPr lang="en-US" dirty="0"/>
              <a:t>(d1) = √(170-167)^2 + (57-51)^2 =6.7</a:t>
            </a:r>
          </a:p>
          <a:p>
            <a:r>
              <a:rPr lang="en-US" dirty="0" err="1"/>
              <a:t>dist</a:t>
            </a:r>
            <a:r>
              <a:rPr lang="en-US" dirty="0"/>
              <a:t>(d2) = √(170-182)^2 + (57-62)^2 =13</a:t>
            </a:r>
          </a:p>
          <a:p>
            <a:r>
              <a:rPr lang="en-US" dirty="0" err="1"/>
              <a:t>dist</a:t>
            </a:r>
            <a:r>
              <a:rPr lang="en-US" dirty="0"/>
              <a:t>(d3) = √(170-176)^2 + (57-69)^2 =13.4</a:t>
            </a:r>
          </a:p>
          <a:p>
            <a:pPr marL="36900" indent="0">
              <a:buNone/>
            </a:pPr>
            <a:r>
              <a:rPr lang="en-US" dirty="0"/>
              <a:t>						…</a:t>
            </a:r>
          </a:p>
          <a:p>
            <a:pPr marL="36900" indent="0">
              <a:buNone/>
            </a:pPr>
            <a:r>
              <a:rPr lang="en-US" dirty="0"/>
              <a:t>Similarly, we will calculate Euclidean distance of unknown data point from all the points in the dataset</a:t>
            </a:r>
          </a:p>
        </p:txBody>
      </p:sp>
    </p:spTree>
    <p:extLst>
      <p:ext uri="{BB962C8B-B14F-4D97-AF65-F5344CB8AC3E}">
        <p14:creationId xmlns:p14="http://schemas.microsoft.com/office/powerpoint/2010/main" val="19656250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6">
            <a:extLst>
              <a:ext uri="{FF2B5EF4-FFF2-40B4-BE49-F238E27FC236}">
                <a16:creationId xmlns:a16="http://schemas.microsoft.com/office/drawing/2014/main" id="{1830F1D4-2A08-42FB-ADDD-580465261BE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38690388"/>
              </p:ext>
            </p:extLst>
          </p:nvPr>
        </p:nvGraphicFramePr>
        <p:xfrm>
          <a:off x="3038212" y="2470732"/>
          <a:ext cx="6115574" cy="36572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53701">
                  <a:extLst>
                    <a:ext uri="{9D8B030D-6E8A-4147-A177-3AD203B41FA5}">
                      <a16:colId xmlns:a16="http://schemas.microsoft.com/office/drawing/2014/main" val="823356111"/>
                    </a:ext>
                  </a:extLst>
                </a:gridCol>
                <a:gridCol w="1353447">
                  <a:extLst>
                    <a:ext uri="{9D8B030D-6E8A-4147-A177-3AD203B41FA5}">
                      <a16:colId xmlns:a16="http://schemas.microsoft.com/office/drawing/2014/main" val="2273105450"/>
                    </a:ext>
                  </a:extLst>
                </a:gridCol>
                <a:gridCol w="1654213">
                  <a:extLst>
                    <a:ext uri="{9D8B030D-6E8A-4147-A177-3AD203B41FA5}">
                      <a16:colId xmlns:a16="http://schemas.microsoft.com/office/drawing/2014/main" val="3694011757"/>
                    </a:ext>
                  </a:extLst>
                </a:gridCol>
                <a:gridCol w="1654213">
                  <a:extLst>
                    <a:ext uri="{9D8B030D-6E8A-4147-A177-3AD203B41FA5}">
                      <a16:colId xmlns:a16="http://schemas.microsoft.com/office/drawing/2014/main" val="3638226068"/>
                    </a:ext>
                  </a:extLst>
                </a:gridCol>
              </a:tblGrid>
              <a:tr h="3185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</a:rPr>
                        <a:t>Weight(x2)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</a:rPr>
                        <a:t>Height(y2)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</a:rPr>
                        <a:t>Class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Euclidean Distance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97550957"/>
                  </a:ext>
                </a:extLst>
              </a:tr>
              <a:tr h="3185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51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167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Underweight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6.7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35358667"/>
                  </a:ext>
                </a:extLst>
              </a:tr>
              <a:tr h="3185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62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182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Normal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94761115"/>
                  </a:ext>
                </a:extLst>
              </a:tr>
              <a:tr h="3185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69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176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Normal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13.4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27908871"/>
                  </a:ext>
                </a:extLst>
              </a:tr>
              <a:tr h="3185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64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173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Normal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36880401"/>
                  </a:ext>
                </a:extLst>
              </a:tr>
              <a:tr h="3185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65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172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Normal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58703367"/>
                  </a:ext>
                </a:extLst>
              </a:tr>
              <a:tr h="3185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56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174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Underweight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43521887"/>
                  </a:ext>
                </a:extLst>
              </a:tr>
              <a:tr h="3185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58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169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Normal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71988147"/>
                  </a:ext>
                </a:extLst>
              </a:tr>
              <a:tr h="3185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57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173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Normal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45052652"/>
                  </a:ext>
                </a:extLst>
              </a:tr>
              <a:tr h="3185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55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170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Normal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42403604"/>
                  </a:ext>
                </a:extLst>
              </a:tr>
              <a:tr h="47183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</a:rPr>
                        <a:t>57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</a:rPr>
                        <a:t>170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</a:rPr>
                        <a:t>?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7507563"/>
                  </a:ext>
                </a:extLst>
              </a:tr>
            </a:tbl>
          </a:graphicData>
        </a:graphic>
      </p:graphicFrame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2C3822C-FEAD-4A28-9B5F-50F5C16EA54C}"/>
              </a:ext>
            </a:extLst>
          </p:cNvPr>
          <p:cNvSpPr/>
          <p:nvPr/>
        </p:nvSpPr>
        <p:spPr>
          <a:xfrm>
            <a:off x="2232869" y="553673"/>
            <a:ext cx="7726261" cy="872455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Hence, we have calculated the Euclidean distance of unknown data point from all the points as shown:</a:t>
            </a:r>
          </a:p>
        </p:txBody>
      </p:sp>
    </p:spTree>
    <p:extLst>
      <p:ext uri="{BB962C8B-B14F-4D97-AF65-F5344CB8AC3E}">
        <p14:creationId xmlns:p14="http://schemas.microsoft.com/office/powerpoint/2010/main" val="28490666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2" name="Rectangle 61">
            <a:extLst>
              <a:ext uri="{FF2B5EF4-FFF2-40B4-BE49-F238E27FC236}">
                <a16:creationId xmlns:a16="http://schemas.microsoft.com/office/drawing/2014/main" id="{D98318E6-69F4-42F4-AB85-F01AA0DAF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6160" y="609599"/>
            <a:ext cx="5978072" cy="1505804"/>
          </a:xfrm>
        </p:spPr>
        <p:txBody>
          <a:bodyPr>
            <a:normAutofit/>
          </a:bodyPr>
          <a:lstStyle/>
          <a:p>
            <a:r>
              <a:rPr lang="en-US"/>
              <a:t>Agenda	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92" r="19408"/>
          <a:stretch/>
        </p:blipFill>
        <p:spPr>
          <a:xfrm>
            <a:off x="-10649" y="1"/>
            <a:ext cx="4571649" cy="6858000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559DF61F-9058-49C9-8F75-DC501F983B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-10649" y="1"/>
            <a:ext cx="4690532" cy="6858000"/>
          </a:xfrm>
          <a:prstGeom prst="rect">
            <a:avLst/>
          </a:prstGeom>
        </p:spPr>
      </p:pic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6160" y="2286000"/>
            <a:ext cx="5978072" cy="3477088"/>
          </a:xfrm>
        </p:spPr>
        <p:txBody>
          <a:bodyPr anchor="ctr">
            <a:normAutofit/>
          </a:bodyPr>
          <a:lstStyle/>
          <a:p>
            <a:pPr marL="36900" lvl="0" indent="0">
              <a:buNone/>
            </a:pPr>
            <a:r>
              <a:rPr lang="en-US" dirty="0"/>
              <a:t>Why do you need KNN?</a:t>
            </a:r>
          </a:p>
          <a:p>
            <a:pPr marL="36900" lvl="0" indent="0">
              <a:buNone/>
            </a:pPr>
            <a:r>
              <a:rPr lang="en-US" dirty="0"/>
              <a:t>What is KNN?</a:t>
            </a:r>
          </a:p>
          <a:p>
            <a:pPr marL="36900" lvl="0" indent="0">
              <a:buNone/>
            </a:pPr>
            <a:r>
              <a:rPr lang="en-US" dirty="0"/>
              <a:t>How do we choose the factor ‘K’?</a:t>
            </a:r>
          </a:p>
          <a:p>
            <a:pPr marL="36900" lvl="0" indent="0">
              <a:buNone/>
            </a:pPr>
            <a:r>
              <a:rPr lang="en-US" dirty="0"/>
              <a:t>When do we use KNN?</a:t>
            </a:r>
          </a:p>
          <a:p>
            <a:pPr marL="36900" lvl="0" indent="0">
              <a:buNone/>
            </a:pPr>
            <a:r>
              <a:rPr lang="en-US" dirty="0"/>
              <a:t>How does KNN Algorithm work?</a:t>
            </a:r>
          </a:p>
          <a:p>
            <a:pPr marL="36900" lvl="0" indent="0">
              <a:buNone/>
            </a:pPr>
            <a:r>
              <a:rPr lang="en-US" dirty="0"/>
              <a:t>Use Case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02356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ACC8FDB-EB6C-4E13-A614-BDC49FE38F3D}"/>
              </a:ext>
            </a:extLst>
          </p:cNvPr>
          <p:cNvCxnSpPr>
            <a:cxnSpLocks/>
          </p:cNvCxnSpPr>
          <p:nvPr/>
        </p:nvCxnSpPr>
        <p:spPr>
          <a:xfrm flipH="1" flipV="1">
            <a:off x="8028265" y="3408364"/>
            <a:ext cx="1459683" cy="11814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0FD5D0A-0EF4-42E2-85C6-6BE5F495C1BB}"/>
              </a:ext>
            </a:extLst>
          </p:cNvPr>
          <p:cNvCxnSpPr/>
          <p:nvPr/>
        </p:nvCxnSpPr>
        <p:spPr>
          <a:xfrm flipH="1">
            <a:off x="8028264" y="3526510"/>
            <a:ext cx="1459684" cy="18455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8007A25-D227-4AC2-AFF9-4EA93FA53003}"/>
              </a:ext>
            </a:extLst>
          </p:cNvPr>
          <p:cNvCxnSpPr>
            <a:cxnSpLocks/>
          </p:cNvCxnSpPr>
          <p:nvPr/>
        </p:nvCxnSpPr>
        <p:spPr>
          <a:xfrm flipH="1">
            <a:off x="8028264" y="3526510"/>
            <a:ext cx="1459684" cy="48726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1ADE012-D4EB-4F0A-8CD9-A001ECD199FC}"/>
              </a:ext>
            </a:extLst>
          </p:cNvPr>
          <p:cNvSpPr txBox="1"/>
          <p:nvPr/>
        </p:nvSpPr>
        <p:spPr>
          <a:xfrm>
            <a:off x="9798341" y="3324474"/>
            <a:ext cx="681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 = 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038B4F1-4617-45B8-9A57-C8056953DAA7}"/>
              </a:ext>
            </a:extLst>
          </p:cNvPr>
          <p:cNvSpPr txBox="1"/>
          <p:nvPr/>
        </p:nvSpPr>
        <p:spPr>
          <a:xfrm>
            <a:off x="1132513" y="5025004"/>
            <a:ext cx="72229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So, majority neighbors are pointing towards ‘Normal’</a:t>
            </a:r>
          </a:p>
          <a:p>
            <a:endParaRPr lang="en-US" dirty="0"/>
          </a:p>
          <a:p>
            <a:r>
              <a:rPr lang="en-US" dirty="0"/>
              <a:t>Hence, as per KNN algorithm the class of (57,170) should be ‘Normal’</a:t>
            </a: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FD740DB6-0AFE-4D39-9FD0-90C54E8D24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0496462"/>
              </p:ext>
            </p:extLst>
          </p:nvPr>
        </p:nvGraphicFramePr>
        <p:xfrm>
          <a:off x="1198701" y="871917"/>
          <a:ext cx="6754060" cy="358394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88515">
                  <a:extLst>
                    <a:ext uri="{9D8B030D-6E8A-4147-A177-3AD203B41FA5}">
                      <a16:colId xmlns:a16="http://schemas.microsoft.com/office/drawing/2014/main" val="2578507273"/>
                    </a:ext>
                  </a:extLst>
                </a:gridCol>
                <a:gridCol w="1688515">
                  <a:extLst>
                    <a:ext uri="{9D8B030D-6E8A-4147-A177-3AD203B41FA5}">
                      <a16:colId xmlns:a16="http://schemas.microsoft.com/office/drawing/2014/main" val="2643168861"/>
                    </a:ext>
                  </a:extLst>
                </a:gridCol>
                <a:gridCol w="1506287">
                  <a:extLst>
                    <a:ext uri="{9D8B030D-6E8A-4147-A177-3AD203B41FA5}">
                      <a16:colId xmlns:a16="http://schemas.microsoft.com/office/drawing/2014/main" val="3620486328"/>
                    </a:ext>
                  </a:extLst>
                </a:gridCol>
                <a:gridCol w="1870743">
                  <a:extLst>
                    <a:ext uri="{9D8B030D-6E8A-4147-A177-3AD203B41FA5}">
                      <a16:colId xmlns:a16="http://schemas.microsoft.com/office/drawing/2014/main" val="1574113842"/>
                    </a:ext>
                  </a:extLst>
                </a:gridCol>
              </a:tblGrid>
              <a:tr h="357072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1" u="none" strike="noStrike" dirty="0">
                          <a:effectLst/>
                        </a:rPr>
                        <a:t>Weight(x2)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Goudy Old Style" panose="02020502050305020303" pitchFamily="18" charset="0"/>
                      </a:endParaRPr>
                    </a:p>
                  </a:txBody>
                  <a:tcPr marL="7400" marR="7400" marT="740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1" u="none" strike="noStrike" dirty="0">
                          <a:effectLst/>
                        </a:rPr>
                        <a:t>Height(y2)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Goudy Old Style" panose="02020502050305020303" pitchFamily="18" charset="0"/>
                      </a:endParaRPr>
                    </a:p>
                  </a:txBody>
                  <a:tcPr marL="7400" marR="7400" marT="740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1" u="none" strike="noStrike" dirty="0">
                          <a:effectLst/>
                        </a:rPr>
                        <a:t>Class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Goudy Old Style" panose="02020502050305020303" pitchFamily="18" charset="0"/>
                      </a:endParaRPr>
                    </a:p>
                  </a:txBody>
                  <a:tcPr marL="7400" marR="7400" marT="740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1" u="none" strike="noStrike" dirty="0">
                          <a:effectLst/>
                        </a:rPr>
                        <a:t>Euclidean Distance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00" marR="7400" marT="7400" marB="0" anchor="b"/>
                </a:tc>
                <a:extLst>
                  <a:ext uri="{0D108BD9-81ED-4DB2-BD59-A6C34878D82A}">
                    <a16:rowId xmlns:a16="http://schemas.microsoft.com/office/drawing/2014/main" val="3766280621"/>
                  </a:ext>
                </a:extLst>
              </a:tr>
              <a:tr h="231923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u="none" strike="noStrike">
                          <a:effectLst/>
                        </a:rPr>
                        <a:t>69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Goudy Old Style" panose="02020502050305020303" pitchFamily="18" charset="0"/>
                      </a:endParaRPr>
                    </a:p>
                  </a:txBody>
                  <a:tcPr marL="7400" marR="7400" marT="740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u="none" strike="noStrike">
                          <a:effectLst/>
                        </a:rPr>
                        <a:t>176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Goudy Old Style" panose="02020502050305020303" pitchFamily="18" charset="0"/>
                      </a:endParaRPr>
                    </a:p>
                  </a:txBody>
                  <a:tcPr marL="7400" marR="7400" marT="740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u="none" strike="noStrike">
                          <a:effectLst/>
                        </a:rPr>
                        <a:t>Normal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Goudy Old Style" panose="02020502050305020303" pitchFamily="18" charset="0"/>
                      </a:endParaRPr>
                    </a:p>
                  </a:txBody>
                  <a:tcPr marL="7400" marR="7400" marT="740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u="none" strike="noStrike">
                          <a:effectLst/>
                        </a:rPr>
                        <a:t>13.4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00" marR="7400" marT="7400" marB="0" anchor="b"/>
                </a:tc>
                <a:extLst>
                  <a:ext uri="{0D108BD9-81ED-4DB2-BD59-A6C34878D82A}">
                    <a16:rowId xmlns:a16="http://schemas.microsoft.com/office/drawing/2014/main" val="2957453486"/>
                  </a:ext>
                </a:extLst>
              </a:tr>
              <a:tr h="455849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u="none" strike="noStrike">
                          <a:effectLst/>
                        </a:rPr>
                        <a:t>62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Goudy Old Style" panose="02020502050305020303" pitchFamily="18" charset="0"/>
                      </a:endParaRPr>
                    </a:p>
                  </a:txBody>
                  <a:tcPr marL="7400" marR="7400" marT="740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u="none" strike="noStrike">
                          <a:effectLst/>
                        </a:rPr>
                        <a:t>182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Goudy Old Style" panose="02020502050305020303" pitchFamily="18" charset="0"/>
                      </a:endParaRPr>
                    </a:p>
                  </a:txBody>
                  <a:tcPr marL="7400" marR="7400" marT="740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u="none" strike="noStrike">
                          <a:effectLst/>
                        </a:rPr>
                        <a:t>Normal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Goudy Old Style" panose="02020502050305020303" pitchFamily="18" charset="0"/>
                      </a:endParaRPr>
                    </a:p>
                  </a:txBody>
                  <a:tcPr marL="7400" marR="7400" marT="740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u="none" strike="noStrike">
                          <a:effectLst/>
                        </a:rPr>
                        <a:t>13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00" marR="7400" marT="7400" marB="0" anchor="b"/>
                </a:tc>
                <a:extLst>
                  <a:ext uri="{0D108BD9-81ED-4DB2-BD59-A6C34878D82A}">
                    <a16:rowId xmlns:a16="http://schemas.microsoft.com/office/drawing/2014/main" val="439456479"/>
                  </a:ext>
                </a:extLst>
              </a:tr>
              <a:tr h="231923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u="none" strike="noStrike">
                          <a:effectLst/>
                        </a:rPr>
                        <a:t>65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Goudy Old Style" panose="02020502050305020303" pitchFamily="18" charset="0"/>
                      </a:endParaRPr>
                    </a:p>
                  </a:txBody>
                  <a:tcPr marL="7400" marR="7400" marT="740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u="none" strike="noStrike">
                          <a:effectLst/>
                        </a:rPr>
                        <a:t>172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Goudy Old Style" panose="02020502050305020303" pitchFamily="18" charset="0"/>
                      </a:endParaRPr>
                    </a:p>
                  </a:txBody>
                  <a:tcPr marL="7400" marR="7400" marT="740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u="none" strike="noStrike">
                          <a:effectLst/>
                        </a:rPr>
                        <a:t>Normal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Goudy Old Style" panose="02020502050305020303" pitchFamily="18" charset="0"/>
                      </a:endParaRPr>
                    </a:p>
                  </a:txBody>
                  <a:tcPr marL="7400" marR="7400" marT="740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u="none" strike="noStrike">
                          <a:effectLst/>
                        </a:rPr>
                        <a:t>8.2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00" marR="7400" marT="7400" marB="0" anchor="b"/>
                </a:tc>
                <a:extLst>
                  <a:ext uri="{0D108BD9-81ED-4DB2-BD59-A6C34878D82A}">
                    <a16:rowId xmlns:a16="http://schemas.microsoft.com/office/drawing/2014/main" val="3950687207"/>
                  </a:ext>
                </a:extLst>
              </a:tr>
              <a:tr h="455849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u="none" strike="noStrike">
                          <a:effectLst/>
                        </a:rPr>
                        <a:t>64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Goudy Old Style" panose="02020502050305020303" pitchFamily="18" charset="0"/>
                      </a:endParaRPr>
                    </a:p>
                  </a:txBody>
                  <a:tcPr marL="7400" marR="7400" marT="740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u="none" strike="noStrike">
                          <a:effectLst/>
                        </a:rPr>
                        <a:t>173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Goudy Old Style" panose="02020502050305020303" pitchFamily="18" charset="0"/>
                      </a:endParaRPr>
                    </a:p>
                  </a:txBody>
                  <a:tcPr marL="7400" marR="7400" marT="740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u="none" strike="noStrike">
                          <a:effectLst/>
                        </a:rPr>
                        <a:t>Normal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Goudy Old Style" panose="02020502050305020303" pitchFamily="18" charset="0"/>
                      </a:endParaRPr>
                    </a:p>
                  </a:txBody>
                  <a:tcPr marL="7400" marR="7400" marT="740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u="none" strike="noStrike">
                          <a:effectLst/>
                        </a:rPr>
                        <a:t>7.6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00" marR="7400" marT="7400" marB="0" anchor="b"/>
                </a:tc>
                <a:extLst>
                  <a:ext uri="{0D108BD9-81ED-4DB2-BD59-A6C34878D82A}">
                    <a16:rowId xmlns:a16="http://schemas.microsoft.com/office/drawing/2014/main" val="2533897222"/>
                  </a:ext>
                </a:extLst>
              </a:tr>
              <a:tr h="231923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u="none" strike="noStrike">
                          <a:effectLst/>
                        </a:rPr>
                        <a:t>51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Goudy Old Style" panose="02020502050305020303" pitchFamily="18" charset="0"/>
                      </a:endParaRPr>
                    </a:p>
                  </a:txBody>
                  <a:tcPr marL="7400" marR="7400" marT="740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u="none" strike="noStrike">
                          <a:effectLst/>
                        </a:rPr>
                        <a:t>167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Goudy Old Style" panose="02020502050305020303" pitchFamily="18" charset="0"/>
                      </a:endParaRPr>
                    </a:p>
                  </a:txBody>
                  <a:tcPr marL="7400" marR="7400" marT="740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u="none" strike="noStrike">
                          <a:effectLst/>
                        </a:rPr>
                        <a:t>Underweight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Goudy Old Style" panose="02020502050305020303" pitchFamily="18" charset="0"/>
                      </a:endParaRPr>
                    </a:p>
                  </a:txBody>
                  <a:tcPr marL="7400" marR="7400" marT="740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u="none" strike="noStrike">
                          <a:effectLst/>
                        </a:rPr>
                        <a:t>6.7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00" marR="7400" marT="7400" marB="0" anchor="b"/>
                </a:tc>
                <a:extLst>
                  <a:ext uri="{0D108BD9-81ED-4DB2-BD59-A6C34878D82A}">
                    <a16:rowId xmlns:a16="http://schemas.microsoft.com/office/drawing/2014/main" val="667166497"/>
                  </a:ext>
                </a:extLst>
              </a:tr>
              <a:tr h="455849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u="none" strike="noStrike">
                          <a:effectLst/>
                        </a:rPr>
                        <a:t>56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Goudy Old Style" panose="02020502050305020303" pitchFamily="18" charset="0"/>
                      </a:endParaRPr>
                    </a:p>
                  </a:txBody>
                  <a:tcPr marL="7400" marR="7400" marT="740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u="none" strike="noStrike">
                          <a:effectLst/>
                        </a:rPr>
                        <a:t>174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Goudy Old Style" panose="02020502050305020303" pitchFamily="18" charset="0"/>
                      </a:endParaRPr>
                    </a:p>
                  </a:txBody>
                  <a:tcPr marL="7400" marR="7400" marT="740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u="none" strike="noStrike">
                          <a:effectLst/>
                        </a:rPr>
                        <a:t>Underweight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Goudy Old Style" panose="02020502050305020303" pitchFamily="18" charset="0"/>
                      </a:endParaRPr>
                    </a:p>
                  </a:txBody>
                  <a:tcPr marL="7400" marR="7400" marT="740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u="none" strike="noStrike">
                          <a:effectLst/>
                        </a:rPr>
                        <a:t>4.1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00" marR="7400" marT="7400" marB="0" anchor="b"/>
                </a:tc>
                <a:extLst>
                  <a:ext uri="{0D108BD9-81ED-4DB2-BD59-A6C34878D82A}">
                    <a16:rowId xmlns:a16="http://schemas.microsoft.com/office/drawing/2014/main" val="2541593588"/>
                  </a:ext>
                </a:extLst>
              </a:tr>
              <a:tr h="231923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u="none" strike="noStrike">
                          <a:effectLst/>
                        </a:rPr>
                        <a:t>57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Goudy Old Style" panose="02020502050305020303" pitchFamily="18" charset="0"/>
                      </a:endParaRPr>
                    </a:p>
                  </a:txBody>
                  <a:tcPr marL="7400" marR="7400" marT="740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u="none" strike="noStrike">
                          <a:effectLst/>
                        </a:rPr>
                        <a:t>173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Goudy Old Style" panose="02020502050305020303" pitchFamily="18" charset="0"/>
                      </a:endParaRPr>
                    </a:p>
                  </a:txBody>
                  <a:tcPr marL="7400" marR="7400" marT="740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u="none" strike="noStrike">
                          <a:effectLst/>
                        </a:rPr>
                        <a:t>Normal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Goudy Old Style" panose="02020502050305020303" pitchFamily="18" charset="0"/>
                      </a:endParaRPr>
                    </a:p>
                  </a:txBody>
                  <a:tcPr marL="7400" marR="7400" marT="740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u="none" strike="noStrike">
                          <a:effectLst/>
                        </a:rPr>
                        <a:t>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00" marR="7400" marT="7400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7895739"/>
                  </a:ext>
                </a:extLst>
              </a:tr>
              <a:tr h="231923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u="none" strike="noStrike">
                          <a:effectLst/>
                        </a:rPr>
                        <a:t>55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Goudy Old Style" panose="02020502050305020303" pitchFamily="18" charset="0"/>
                      </a:endParaRPr>
                    </a:p>
                  </a:txBody>
                  <a:tcPr marL="7400" marR="7400" marT="740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u="none" strike="noStrike">
                          <a:effectLst/>
                        </a:rPr>
                        <a:t>170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Goudy Old Style" panose="02020502050305020303" pitchFamily="18" charset="0"/>
                      </a:endParaRPr>
                    </a:p>
                  </a:txBody>
                  <a:tcPr marL="7400" marR="7400" marT="740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u="none" strike="noStrike">
                          <a:effectLst/>
                        </a:rPr>
                        <a:t>Normal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Goudy Old Style" panose="02020502050305020303" pitchFamily="18" charset="0"/>
                      </a:endParaRPr>
                    </a:p>
                  </a:txBody>
                  <a:tcPr marL="7400" marR="7400" marT="740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u="none" strike="noStrike">
                          <a:effectLst/>
                        </a:rPr>
                        <a:t>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00" marR="7400" marT="7400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084756"/>
                  </a:ext>
                </a:extLst>
              </a:tr>
              <a:tr h="231923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u="none" strike="noStrike">
                          <a:effectLst/>
                        </a:rPr>
                        <a:t>58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Goudy Old Style" panose="02020502050305020303" pitchFamily="18" charset="0"/>
                      </a:endParaRPr>
                    </a:p>
                  </a:txBody>
                  <a:tcPr marL="7400" marR="7400" marT="740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u="none" strike="noStrike">
                          <a:effectLst/>
                        </a:rPr>
                        <a:t>169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Goudy Old Style" panose="02020502050305020303" pitchFamily="18" charset="0"/>
                      </a:endParaRPr>
                    </a:p>
                  </a:txBody>
                  <a:tcPr marL="7400" marR="7400" marT="740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u="none" strike="noStrike">
                          <a:effectLst/>
                        </a:rPr>
                        <a:t>Normal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Goudy Old Style" panose="02020502050305020303" pitchFamily="18" charset="0"/>
                      </a:endParaRPr>
                    </a:p>
                  </a:txBody>
                  <a:tcPr marL="7400" marR="7400" marT="740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u="none" strike="noStrike" dirty="0">
                          <a:effectLst/>
                        </a:rPr>
                        <a:t>1.4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00" marR="7400" marT="7400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0354417"/>
                  </a:ext>
                </a:extLst>
              </a:tr>
              <a:tr h="351884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900" u="none" strike="noStrike">
                          <a:effectLst/>
                        </a:rPr>
                        <a:t>57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Goudy Old Style" panose="02020502050305020303" pitchFamily="18" charset="0"/>
                      </a:endParaRPr>
                    </a:p>
                  </a:txBody>
                  <a:tcPr marL="7400" marR="7400" marT="7400" marB="0" anchor="b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900" u="none" strike="noStrike">
                          <a:effectLst/>
                        </a:rPr>
                        <a:t>170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Goudy Old Style" panose="02020502050305020303" pitchFamily="18" charset="0"/>
                      </a:endParaRPr>
                    </a:p>
                  </a:txBody>
                  <a:tcPr marL="7400" marR="7400" marT="7400" marB="0" anchor="b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900" u="none" strike="noStrike">
                          <a:effectLst/>
                        </a:rPr>
                        <a:t>Normal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00" marR="7400" marT="7400" marB="0" anchor="b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00" marR="7400" marT="7400" marB="0" anchor="b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28136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13595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DEB9D55-38C8-45B4-BB2D-4FDBBDB08C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9" name="Freeform: Shape 8">
            <a:extLst>
              <a:ext uri="{FF2B5EF4-FFF2-40B4-BE49-F238E27FC236}">
                <a16:creationId xmlns:a16="http://schemas.microsoft.com/office/drawing/2014/main" id="{B40DDA79-7866-468E-A33D-D8341D900E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67080"/>
          </a:xfrm>
          <a:custGeom>
            <a:avLst/>
            <a:gdLst>
              <a:gd name="connsiteX0" fmla="*/ 0 w 12192000"/>
              <a:gd name="connsiteY0" fmla="*/ 0 h 4567080"/>
              <a:gd name="connsiteX1" fmla="*/ 12192000 w 12192000"/>
              <a:gd name="connsiteY1" fmla="*/ 0 h 4567080"/>
              <a:gd name="connsiteX2" fmla="*/ 12192000 w 12192000"/>
              <a:gd name="connsiteY2" fmla="*/ 4040874 h 4567080"/>
              <a:gd name="connsiteX3" fmla="*/ 11707453 w 12192000"/>
              <a:gd name="connsiteY3" fmla="*/ 4125902 h 4567080"/>
              <a:gd name="connsiteX4" fmla="*/ 6090444 w 12192000"/>
              <a:gd name="connsiteY4" fmla="*/ 4567080 h 4567080"/>
              <a:gd name="connsiteX5" fmla="*/ 473435 w 12192000"/>
              <a:gd name="connsiteY5" fmla="*/ 4125902 h 4567080"/>
              <a:gd name="connsiteX6" fmla="*/ 0 w 12192000"/>
              <a:gd name="connsiteY6" fmla="*/ 4042824 h 4567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4567080">
                <a:moveTo>
                  <a:pt x="0" y="0"/>
                </a:moveTo>
                <a:lnTo>
                  <a:pt x="12192000" y="0"/>
                </a:lnTo>
                <a:lnTo>
                  <a:pt x="12192000" y="4040874"/>
                </a:lnTo>
                <a:lnTo>
                  <a:pt x="11707453" y="4125902"/>
                </a:lnTo>
                <a:cubicBezTo>
                  <a:pt x="9955980" y="4411316"/>
                  <a:pt x="8064085" y="4567080"/>
                  <a:pt x="6090444" y="4567080"/>
                </a:cubicBezTo>
                <a:cubicBezTo>
                  <a:pt x="4116804" y="4567080"/>
                  <a:pt x="2224908" y="4411316"/>
                  <a:pt x="473435" y="4125902"/>
                </a:cubicBezTo>
                <a:lnTo>
                  <a:pt x="0" y="4042824"/>
                </a:lnTo>
                <a:close/>
              </a:path>
            </a:pathLst>
          </a:cu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23CF42-56FF-4C2B-9007-24946428DC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0013" y="1251284"/>
            <a:ext cx="9440862" cy="2458545"/>
          </a:xfrm>
          <a:effectLst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dirty="0"/>
              <a:t>Use Case</a:t>
            </a:r>
          </a:p>
        </p:txBody>
      </p:sp>
    </p:spTree>
    <p:extLst>
      <p:ext uri="{BB962C8B-B14F-4D97-AF65-F5344CB8AC3E}">
        <p14:creationId xmlns:p14="http://schemas.microsoft.com/office/powerpoint/2010/main" val="34686326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7">
            <a:extLst>
              <a:ext uri="{FF2B5EF4-FFF2-40B4-BE49-F238E27FC236}">
                <a16:creationId xmlns:a16="http://schemas.microsoft.com/office/drawing/2014/main" id="{56B051A4-96A7-4A11-9DAD-063A9C577F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9">
            <a:extLst>
              <a:ext uri="{FF2B5EF4-FFF2-40B4-BE49-F238E27FC236}">
                <a16:creationId xmlns:a16="http://schemas.microsoft.com/office/drawing/2014/main" id="{45B67B9C-9B45-4084-9BB5-187071EE9A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56591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43C030-E0B2-467B-BAA8-B74973C628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4" y="741515"/>
            <a:ext cx="10353761" cy="1633340"/>
          </a:xfrm>
        </p:spPr>
        <p:txBody>
          <a:bodyPr>
            <a:normAutofit/>
          </a:bodyPr>
          <a:lstStyle/>
          <a:p>
            <a:r>
              <a:rPr lang="en-US" sz="4800" dirty="0">
                <a:solidFill>
                  <a:srgbClr val="FFFFFF"/>
                </a:solidFill>
              </a:rPr>
              <a:t>What is KNN Algorithm?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0004ABE-99A5-4AB7-B05B-7A1BA05453A5}"/>
              </a:ext>
            </a:extLst>
          </p:cNvPr>
          <p:cNvSpPr/>
          <p:nvPr/>
        </p:nvSpPr>
        <p:spPr>
          <a:xfrm>
            <a:off x="2537851" y="4138400"/>
            <a:ext cx="7391400" cy="202073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D50984-1593-4E7E-AAA6-347C5C5D3FF7}"/>
              </a:ext>
            </a:extLst>
          </p:cNvPr>
          <p:cNvSpPr txBox="1"/>
          <p:nvPr/>
        </p:nvSpPr>
        <p:spPr>
          <a:xfrm>
            <a:off x="2626715" y="4157961"/>
            <a:ext cx="4667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Classification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B9C1BC5-E14A-41AD-9DE8-6144CBE638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2626715" y="4589504"/>
            <a:ext cx="1874393" cy="128386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A122C0F-906D-4800-9359-F17D6DDB6C0B}"/>
              </a:ext>
            </a:extLst>
          </p:cNvPr>
          <p:cNvSpPr txBox="1"/>
          <p:nvPr/>
        </p:nvSpPr>
        <p:spPr>
          <a:xfrm>
            <a:off x="4803398" y="4687101"/>
            <a:ext cx="4667932" cy="9251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It classifies a data point based on how its neighbors are classified </a:t>
            </a:r>
          </a:p>
          <a:p>
            <a:endParaRPr lang="en-US" dirty="0"/>
          </a:p>
        </p:txBody>
      </p:sp>
      <p:sp>
        <p:nvSpPr>
          <p:cNvPr id="11" name="Flowchart: Preparation 10">
            <a:extLst>
              <a:ext uri="{FF2B5EF4-FFF2-40B4-BE49-F238E27FC236}">
                <a16:creationId xmlns:a16="http://schemas.microsoft.com/office/drawing/2014/main" id="{12D158D7-33EA-4896-BE8D-275824E3BE1F}"/>
              </a:ext>
            </a:extLst>
          </p:cNvPr>
          <p:cNvSpPr/>
          <p:nvPr/>
        </p:nvSpPr>
        <p:spPr>
          <a:xfrm>
            <a:off x="736674" y="2862847"/>
            <a:ext cx="10707999" cy="762973"/>
          </a:xfrm>
          <a:prstGeom prst="flowChartPreparation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0C6E406-456D-4AAF-952D-BA69E0A3F171}"/>
              </a:ext>
            </a:extLst>
          </p:cNvPr>
          <p:cNvSpPr txBox="1"/>
          <p:nvPr/>
        </p:nvSpPr>
        <p:spPr>
          <a:xfrm>
            <a:off x="1284477" y="3059668"/>
            <a:ext cx="10317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KNN – K Nearest Neighbors, is one of the simplest Supervised Machine Learning algorithm mostly used for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F2224E4-1783-49BC-B5AE-D4C9BB5AE330}"/>
              </a:ext>
            </a:extLst>
          </p:cNvPr>
          <p:cNvCxnSpPr>
            <a:cxnSpLocks/>
            <a:stCxn id="11" idx="2"/>
          </p:cNvCxnSpPr>
          <p:nvPr/>
        </p:nvCxnSpPr>
        <p:spPr>
          <a:xfrm flipH="1">
            <a:off x="6090673" y="3625820"/>
            <a:ext cx="1" cy="512580"/>
          </a:xfrm>
          <a:prstGeom prst="line">
            <a:avLst/>
          </a:prstGeom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27536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74E61F-E3E8-429F-B35C-0B2DE3C92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KNN?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B2FD29F-2AE6-4200-8F69-59D8969B74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92849" y="2076450"/>
            <a:ext cx="7996776" cy="371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9886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9CF7650-7342-48D6-999E-174C77B5F5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545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2D286E-2458-46AD-B49E-911912F708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5D380C3-D7A0-4A45-AE7A-25C9F8E4A2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231698" y="643467"/>
            <a:ext cx="5728603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6122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9CF7650-7342-48D6-999E-174C77B5F5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950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2D286E-2458-46AD-B49E-911912F708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09C85ED-3538-4813-8537-D3E58F8F5D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953944" y="643467"/>
            <a:ext cx="8284112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318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9CF7650-7342-48D6-999E-174C77B5F5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849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2D286E-2458-46AD-B49E-911912F708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93E9C64-79F8-4D60-BBE2-735CB4BB53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44889" y="643467"/>
            <a:ext cx="7902221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1902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9CF7650-7342-48D6-999E-174C77B5F5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9980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2D286E-2458-46AD-B49E-911912F708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6202EEB-F3A4-43C8-BA41-5AAD9DA98A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72714" y="643467"/>
            <a:ext cx="7846571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8824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4E82D84-1C5C-45F0-AC6F-F9F1E4629F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57026" y="1571625"/>
            <a:ext cx="7973122" cy="371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99489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Custom 35">
      <a:dk1>
        <a:sysClr val="windowText" lastClr="000000"/>
      </a:dk1>
      <a:lt1>
        <a:sysClr val="window" lastClr="FFFFFF"/>
      </a:lt1>
      <a:dk2>
        <a:srgbClr val="4E3B30"/>
      </a:dk2>
      <a:lt2>
        <a:srgbClr val="F4EDD8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Custom 4">
      <a:majorFont>
        <a:latin typeface="Goudy Old Style"/>
        <a:ea typeface=""/>
        <a:cs typeface=""/>
      </a:majorFont>
      <a:minorFont>
        <a:latin typeface="Goudy Old Style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2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3f3538fd-f3e5-428f-9d9e-84e42f80fe3b" xsi:nil="true"/>
    <lcf76f155ced4ddcb4097134ff3c332f xmlns="2930cbbc-4d7e-4758-a4ba-ab9bf95ffaf7">
      <Terms xmlns="http://schemas.microsoft.com/office/infopath/2007/PartnerControls"/>
    </lcf76f155ced4ddcb4097134ff3c332f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B1A2528D10AD44392095A3892281B4D" ma:contentTypeVersion="13" ma:contentTypeDescription="Create a new document." ma:contentTypeScope="" ma:versionID="47fab649e8f4ae741ebd4c885749832c">
  <xsd:schema xmlns:xsd="http://www.w3.org/2001/XMLSchema" xmlns:xs="http://www.w3.org/2001/XMLSchema" xmlns:p="http://schemas.microsoft.com/office/2006/metadata/properties" xmlns:ns2="3f3538fd-f3e5-428f-9d9e-84e42f80fe3b" xmlns:ns3="2930cbbc-4d7e-4758-a4ba-ab9bf95ffaf7" targetNamespace="http://schemas.microsoft.com/office/2006/metadata/properties" ma:root="true" ma:fieldsID="4359759657378153111135dc40c6aa02" ns2:_="" ns3:_="">
    <xsd:import namespace="3f3538fd-f3e5-428f-9d9e-84e42f80fe3b"/>
    <xsd:import namespace="2930cbbc-4d7e-4758-a4ba-ab9bf95ffaf7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ServiceLocation" minOccurs="0"/>
                <xsd:element ref="ns3:lcf76f155ced4ddcb4097134ff3c332f" minOccurs="0"/>
                <xsd:element ref="ns2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f3538fd-f3e5-428f-9d9e-84e42f80fe3b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0" nillable="true" ma:displayName="Taxonomy Catch All Column" ma:hidden="true" ma:list="{012d56fb-77a7-4693-9de1-223a73b24dd3}" ma:internalName="TaxCatchAll" ma:showField="CatchAllData" ma:web="3f3538fd-f3e5-428f-9d9e-84e42f80fe3b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930cbbc-4d7e-4758-a4ba-ab9bf95ffaf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lcf76f155ced4ddcb4097134ff3c332f" ma:index="19" nillable="true" ma:taxonomy="true" ma:internalName="lcf76f155ced4ddcb4097134ff3c332f" ma:taxonomyFieldName="MediaServiceImageTags" ma:displayName="Image Tags" ma:readOnly="false" ma:fieldId="{5cf76f15-5ced-4ddc-b409-7134ff3c332f}" ma:taxonomyMulti="true" ma:sspId="f8419952-6a08-423f-8f76-c60cc16ca92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4B270AB-C138-415C-897E-3C24487DECF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C4C00F4-06E9-43E3-AD97-88A857CEFA82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EF26ECB9-FF4B-4D8B-827C-112EE2CEBFC4}"/>
</file>

<file path=docProps/app.xml><?xml version="1.0" encoding="utf-8"?>
<Properties xmlns="http://schemas.openxmlformats.org/officeDocument/2006/extended-properties" xmlns:vt="http://schemas.openxmlformats.org/officeDocument/2006/docPropsVTypes">
  <Template>{85D76F7A-4125-4412-B191-FFF81E0A7BAE}tf55705232_win32</Template>
  <TotalTime>4362</TotalTime>
  <Words>580</Words>
  <Application>Microsoft Office PowerPoint</Application>
  <PresentationFormat>Widescreen</PresentationFormat>
  <Paragraphs>169</Paragraphs>
  <Slides>21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Calibri</vt:lpstr>
      <vt:lpstr>Goudy Old Style</vt:lpstr>
      <vt:lpstr>Wingdings 2</vt:lpstr>
      <vt:lpstr>SlateVTI</vt:lpstr>
      <vt:lpstr>KNN Algorithm</vt:lpstr>
      <vt:lpstr>Agenda </vt:lpstr>
      <vt:lpstr>What is KNN Algorithm?</vt:lpstr>
      <vt:lpstr>Why KNN?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do we choose the factor ‘K’?</vt:lpstr>
      <vt:lpstr>To choose a value of K:</vt:lpstr>
      <vt:lpstr>When do we use KNN?</vt:lpstr>
      <vt:lpstr>How does KNN Algorithm work?</vt:lpstr>
      <vt:lpstr>PowerPoint Presentation</vt:lpstr>
      <vt:lpstr>What is Euclidean distance?</vt:lpstr>
      <vt:lpstr>PowerPoint Presentation</vt:lpstr>
      <vt:lpstr>PowerPoint Presentation</vt:lpstr>
      <vt:lpstr>PowerPoint Presentation</vt:lpstr>
      <vt:lpstr>Use Case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KNN Algorithm</dc:title>
  <dc:creator>Goh, Edwad</dc:creator>
  <cp:lastModifiedBy>Goh, Edwad</cp:lastModifiedBy>
  <cp:revision>23</cp:revision>
  <dcterms:created xsi:type="dcterms:W3CDTF">2022-09-19T06:34:53Z</dcterms:created>
  <dcterms:modified xsi:type="dcterms:W3CDTF">2022-09-22T07:17:06Z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0x0101006B1A2528D10AD44392095A3892281B4D</vt:lpwstr>
  </property>
</Properties>
</file>